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7" r:id="rId12"/>
    <p:sldId id="284" r:id="rId13"/>
    <p:sldId id="289" r:id="rId14"/>
    <p:sldId id="273" r:id="rId15"/>
    <p:sldId id="285" r:id="rId16"/>
    <p:sldId id="290" r:id="rId17"/>
    <p:sldId id="288" r:id="rId18"/>
    <p:sldId id="263" r:id="rId19"/>
    <p:sldId id="272" r:id="rId20"/>
    <p:sldId id="265" r:id="rId21"/>
    <p:sldId id="267" r:id="rId22"/>
    <p:sldId id="268" r:id="rId23"/>
    <p:sldId id="286" r:id="rId24"/>
    <p:sldId id="291" r:id="rId25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0000FF"/>
    <a:srgbClr val="FCFC04"/>
    <a:srgbClr val="1673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8477D-F38F-4538-9F8E-A261EFE6978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228740B-BF6E-4045-A576-8E6B8EAFB409}">
      <dgm:prSet custT="1"/>
      <dgm:spPr/>
      <dgm:t>
        <a:bodyPr/>
        <a:lstStyle/>
        <a:p>
          <a:pPr rtl="0"/>
          <a:r>
            <a:rPr lang="ru-RU" sz="1400" b="1" dirty="0" smtClean="0"/>
            <a:t>Оптимизация деятельности – изменение структуры отделений. заведующих отделениями</a:t>
          </a:r>
          <a:r>
            <a:rPr lang="ru-RU" sz="1200" b="1" dirty="0" smtClean="0"/>
            <a:t>.</a:t>
          </a:r>
          <a:endParaRPr lang="ru-RU" sz="1200" b="1" dirty="0"/>
        </a:p>
      </dgm:t>
    </dgm:pt>
    <dgm:pt modelId="{AAE8D0D3-984B-434C-B872-375B2C20F0D8}" type="parTrans" cxnId="{ABD2A8A8-708B-4B4D-9CE4-BC92756C7843}">
      <dgm:prSet/>
      <dgm:spPr/>
      <dgm:t>
        <a:bodyPr/>
        <a:lstStyle/>
        <a:p>
          <a:endParaRPr lang="ru-RU"/>
        </a:p>
      </dgm:t>
    </dgm:pt>
    <dgm:pt modelId="{5E96E09F-EE98-486A-94E9-A36A48E1EA48}" type="sibTrans" cxnId="{ABD2A8A8-708B-4B4D-9CE4-BC92756C7843}">
      <dgm:prSet/>
      <dgm:spPr/>
      <dgm:t>
        <a:bodyPr/>
        <a:lstStyle/>
        <a:p>
          <a:endParaRPr lang="ru-RU"/>
        </a:p>
      </dgm:t>
    </dgm:pt>
    <dgm:pt modelId="{95232E13-D9CD-45D6-868C-8728DF6FEF68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FF"/>
              </a:solidFill>
            </a:rPr>
            <a:t>Поддержание высокого уровня профессиональной компетенции и мотивации.</a:t>
          </a:r>
          <a:endParaRPr lang="ru-RU" sz="1400" b="1" dirty="0">
            <a:solidFill>
              <a:srgbClr val="0000FF"/>
            </a:solidFill>
          </a:endParaRPr>
        </a:p>
      </dgm:t>
    </dgm:pt>
    <dgm:pt modelId="{FAD27834-D522-45B0-8C13-BD9CFC5453B2}" type="parTrans" cxnId="{2FC4987D-2940-4AE3-B8C8-D52297E6048F}">
      <dgm:prSet/>
      <dgm:spPr/>
      <dgm:t>
        <a:bodyPr/>
        <a:lstStyle/>
        <a:p>
          <a:endParaRPr lang="ru-RU"/>
        </a:p>
      </dgm:t>
    </dgm:pt>
    <dgm:pt modelId="{FBC73139-35AE-4071-BDB5-B95A7BE917F8}" type="sibTrans" cxnId="{2FC4987D-2940-4AE3-B8C8-D52297E6048F}">
      <dgm:prSet/>
      <dgm:spPr/>
      <dgm:t>
        <a:bodyPr/>
        <a:lstStyle/>
        <a:p>
          <a:endParaRPr lang="ru-RU"/>
        </a:p>
      </dgm:t>
    </dgm:pt>
    <dgm:pt modelId="{8F705FFD-5A43-45A5-8DAD-9236955310AA}">
      <dgm:prSet custT="1"/>
      <dgm:spPr/>
      <dgm:t>
        <a:bodyPr/>
        <a:lstStyle/>
        <a:p>
          <a:pPr rtl="0"/>
          <a:r>
            <a:rPr lang="ru-RU" sz="1400" b="1" dirty="0" smtClean="0"/>
            <a:t>Повышение высокого уровня профессиональной активности, рост профессиональной компетенции и личных достижений специалистов</a:t>
          </a:r>
          <a:endParaRPr lang="ru-RU" sz="1400" b="1" dirty="0"/>
        </a:p>
      </dgm:t>
    </dgm:pt>
    <dgm:pt modelId="{4243240C-A562-4959-9171-3F973B585EEC}" type="parTrans" cxnId="{5D149F6C-45B8-43F2-B7F8-00668B4E9243}">
      <dgm:prSet/>
      <dgm:spPr/>
      <dgm:t>
        <a:bodyPr/>
        <a:lstStyle/>
        <a:p>
          <a:endParaRPr lang="ru-RU"/>
        </a:p>
      </dgm:t>
    </dgm:pt>
    <dgm:pt modelId="{9173D92B-C1CC-49D6-A6D2-F1355DD8612E}" type="sibTrans" cxnId="{5D149F6C-45B8-43F2-B7F8-00668B4E9243}">
      <dgm:prSet/>
      <dgm:spPr/>
      <dgm:t>
        <a:bodyPr/>
        <a:lstStyle/>
        <a:p>
          <a:endParaRPr lang="ru-RU"/>
        </a:p>
      </dgm:t>
    </dgm:pt>
    <dgm:pt modelId="{C704827A-733B-491B-B7DB-0A2F293852C1}">
      <dgm:prSet custT="1"/>
      <dgm:spPr/>
      <dgm:t>
        <a:bodyPr/>
        <a:lstStyle/>
        <a:p>
          <a:pPr rtl="0"/>
          <a:r>
            <a:rPr lang="ru-RU" sz="1400" b="1" dirty="0" smtClean="0"/>
            <a:t>Организация наставничества над молодыми специалистами.</a:t>
          </a:r>
          <a:endParaRPr lang="ru-RU" sz="1400" b="1" dirty="0"/>
        </a:p>
      </dgm:t>
    </dgm:pt>
    <dgm:pt modelId="{771E5802-F479-4AD7-9608-B43A90244511}" type="parTrans" cxnId="{0698776F-7F89-4EDC-992B-400B888ED789}">
      <dgm:prSet/>
      <dgm:spPr/>
      <dgm:t>
        <a:bodyPr/>
        <a:lstStyle/>
        <a:p>
          <a:endParaRPr lang="ru-RU"/>
        </a:p>
      </dgm:t>
    </dgm:pt>
    <dgm:pt modelId="{9011F82F-3BC5-4C8D-B1BC-AC22437476CA}" type="sibTrans" cxnId="{0698776F-7F89-4EDC-992B-400B888ED789}">
      <dgm:prSet/>
      <dgm:spPr/>
      <dgm:t>
        <a:bodyPr/>
        <a:lstStyle/>
        <a:p>
          <a:endParaRPr lang="ru-RU"/>
        </a:p>
      </dgm:t>
    </dgm:pt>
    <dgm:pt modelId="{CC3993B9-9102-413E-B68D-CCAAF197DE6A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FF"/>
              </a:solidFill>
            </a:rPr>
            <a:t>Продолжение взаимодействия и развитие сотрудничества с профессиональными образовательными учреждениями по вопросам организации прохождения студентами данных учебных учреждений практики на базе СРЦ «Согласие» позволит формировать кадровый резерв.</a:t>
          </a:r>
          <a:endParaRPr lang="ru-RU" sz="1200" b="1" dirty="0">
            <a:solidFill>
              <a:srgbClr val="0000FF"/>
            </a:solidFill>
          </a:endParaRPr>
        </a:p>
      </dgm:t>
    </dgm:pt>
    <dgm:pt modelId="{5B518438-98FF-4320-A05C-785A97865202}" type="parTrans" cxnId="{54F20C15-211C-4ECC-AEE6-C81E2899FDC8}">
      <dgm:prSet/>
      <dgm:spPr/>
      <dgm:t>
        <a:bodyPr/>
        <a:lstStyle/>
        <a:p>
          <a:endParaRPr lang="ru-RU"/>
        </a:p>
      </dgm:t>
    </dgm:pt>
    <dgm:pt modelId="{020007C1-2815-4C12-9ECC-36100145B101}" type="sibTrans" cxnId="{54F20C15-211C-4ECC-AEE6-C81E2899FDC8}">
      <dgm:prSet/>
      <dgm:spPr/>
      <dgm:t>
        <a:bodyPr/>
        <a:lstStyle/>
        <a:p>
          <a:endParaRPr lang="ru-RU"/>
        </a:p>
      </dgm:t>
    </dgm:pt>
    <dgm:pt modelId="{151ACA47-5FA5-41D3-8751-E0755146D6B2}" type="pres">
      <dgm:prSet presAssocID="{F828477D-F38F-4538-9F8E-A261EFE69784}" presName="cycle" presStyleCnt="0">
        <dgm:presLayoutVars>
          <dgm:dir/>
          <dgm:resizeHandles val="exact"/>
        </dgm:presLayoutVars>
      </dgm:prSet>
      <dgm:spPr/>
    </dgm:pt>
    <dgm:pt modelId="{3B18706A-8181-44C2-BA88-3206E6D88D99}" type="pres">
      <dgm:prSet presAssocID="{0228740B-BF6E-4045-A576-8E6B8EAFB409}" presName="node" presStyleLbl="node1" presStyleIdx="0" presStyleCnt="5" custScaleX="138629" custScaleY="144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E28E-51FF-4A48-9F27-0A6731179788}" type="pres">
      <dgm:prSet presAssocID="{5E96E09F-EE98-486A-94E9-A36A48E1EA48}" presName="sibTrans" presStyleLbl="sibTrans2D1" presStyleIdx="0" presStyleCnt="5"/>
      <dgm:spPr/>
    </dgm:pt>
    <dgm:pt modelId="{0918CBFE-66FC-4A96-AAEF-6C59B2F6FD60}" type="pres">
      <dgm:prSet presAssocID="{5E96E09F-EE98-486A-94E9-A36A48E1EA48}" presName="connectorText" presStyleLbl="sibTrans2D1" presStyleIdx="0" presStyleCnt="5"/>
      <dgm:spPr/>
    </dgm:pt>
    <dgm:pt modelId="{F54DE8DA-8A8A-4E25-A997-A363D0B8A702}" type="pres">
      <dgm:prSet presAssocID="{95232E13-D9CD-45D6-868C-8728DF6FEF68}" presName="node" presStyleLbl="node1" presStyleIdx="1" presStyleCnt="5" custScaleX="160267" custScaleY="125313">
        <dgm:presLayoutVars>
          <dgm:bulletEnabled val="1"/>
        </dgm:presLayoutVars>
      </dgm:prSet>
      <dgm:spPr/>
    </dgm:pt>
    <dgm:pt modelId="{C4D7919C-EF96-469F-9ED7-6BF49226287E}" type="pres">
      <dgm:prSet presAssocID="{FBC73139-35AE-4071-BDB5-B95A7BE917F8}" presName="sibTrans" presStyleLbl="sibTrans2D1" presStyleIdx="1" presStyleCnt="5"/>
      <dgm:spPr/>
    </dgm:pt>
    <dgm:pt modelId="{1CAB227F-F7D0-44AB-BE75-3DC817DE1F21}" type="pres">
      <dgm:prSet presAssocID="{FBC73139-35AE-4071-BDB5-B95A7BE917F8}" presName="connectorText" presStyleLbl="sibTrans2D1" presStyleIdx="1" presStyleCnt="5"/>
      <dgm:spPr/>
    </dgm:pt>
    <dgm:pt modelId="{C19F6531-AE32-49CD-A4C1-84509E73B443}" type="pres">
      <dgm:prSet presAssocID="{8F705FFD-5A43-45A5-8DAD-9236955310AA}" presName="node" presStyleLbl="node1" presStyleIdx="2" presStyleCnt="5" custScaleX="141693" custScaleY="132621">
        <dgm:presLayoutVars>
          <dgm:bulletEnabled val="1"/>
        </dgm:presLayoutVars>
      </dgm:prSet>
      <dgm:spPr/>
    </dgm:pt>
    <dgm:pt modelId="{4E28FF5C-925D-48B4-834A-721E5828576F}" type="pres">
      <dgm:prSet presAssocID="{9173D92B-C1CC-49D6-A6D2-F1355DD8612E}" presName="sibTrans" presStyleLbl="sibTrans2D1" presStyleIdx="2" presStyleCnt="5"/>
      <dgm:spPr/>
    </dgm:pt>
    <dgm:pt modelId="{08212825-860F-4AD6-B243-C173B6F1B2CB}" type="pres">
      <dgm:prSet presAssocID="{9173D92B-C1CC-49D6-A6D2-F1355DD8612E}" presName="connectorText" presStyleLbl="sibTrans2D1" presStyleIdx="2" presStyleCnt="5"/>
      <dgm:spPr/>
    </dgm:pt>
    <dgm:pt modelId="{38C9C2FE-A25C-4EC2-A022-90106927334D}" type="pres">
      <dgm:prSet presAssocID="{C704827A-733B-491B-B7DB-0A2F293852C1}" presName="node" presStyleLbl="node1" presStyleIdx="3" presStyleCnt="5" custScaleX="117334" custScaleY="110407">
        <dgm:presLayoutVars>
          <dgm:bulletEnabled val="1"/>
        </dgm:presLayoutVars>
      </dgm:prSet>
      <dgm:spPr/>
    </dgm:pt>
    <dgm:pt modelId="{ACED4748-4049-47C1-A5A3-582BD432995A}" type="pres">
      <dgm:prSet presAssocID="{9011F82F-3BC5-4C8D-B1BC-AC22437476CA}" presName="sibTrans" presStyleLbl="sibTrans2D1" presStyleIdx="3" presStyleCnt="5"/>
      <dgm:spPr/>
    </dgm:pt>
    <dgm:pt modelId="{43D98B7B-CDAB-4BDD-A8BA-A6FFF2EE2F48}" type="pres">
      <dgm:prSet presAssocID="{9011F82F-3BC5-4C8D-B1BC-AC22437476CA}" presName="connectorText" presStyleLbl="sibTrans2D1" presStyleIdx="3" presStyleCnt="5"/>
      <dgm:spPr/>
    </dgm:pt>
    <dgm:pt modelId="{7701D047-F5EF-41D6-BE6A-9EAC9714A6E0}" type="pres">
      <dgm:prSet presAssocID="{CC3993B9-9102-413E-B68D-CCAAF197DE6A}" presName="node" presStyleLbl="node1" presStyleIdx="4" presStyleCnt="5" custScaleX="206981" custScaleY="163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8A12F-5996-412D-9DA3-1F1343B3CCAC}" type="pres">
      <dgm:prSet presAssocID="{020007C1-2815-4C12-9ECC-36100145B101}" presName="sibTrans" presStyleLbl="sibTrans2D1" presStyleIdx="4" presStyleCnt="5"/>
      <dgm:spPr/>
    </dgm:pt>
    <dgm:pt modelId="{D8C88AA4-FD8C-402C-ACD1-8BA008FA9703}" type="pres">
      <dgm:prSet presAssocID="{020007C1-2815-4C12-9ECC-36100145B101}" presName="connectorText" presStyleLbl="sibTrans2D1" presStyleIdx="4" presStyleCnt="5"/>
      <dgm:spPr/>
    </dgm:pt>
  </dgm:ptLst>
  <dgm:cxnLst>
    <dgm:cxn modelId="{713801E9-D805-4A5F-AFF3-E2386AB971F1}" type="presOf" srcId="{0228740B-BF6E-4045-A576-8E6B8EAFB409}" destId="{3B18706A-8181-44C2-BA88-3206E6D88D99}" srcOrd="0" destOrd="0" presId="urn:microsoft.com/office/officeart/2005/8/layout/cycle2"/>
    <dgm:cxn modelId="{A250B2B0-FD1B-4722-96A0-5A2450734C33}" type="presOf" srcId="{9173D92B-C1CC-49D6-A6D2-F1355DD8612E}" destId="{4E28FF5C-925D-48B4-834A-721E5828576F}" srcOrd="0" destOrd="0" presId="urn:microsoft.com/office/officeart/2005/8/layout/cycle2"/>
    <dgm:cxn modelId="{0B3942C3-3674-428B-B456-32B802B9E5A1}" type="presOf" srcId="{FBC73139-35AE-4071-BDB5-B95A7BE917F8}" destId="{C4D7919C-EF96-469F-9ED7-6BF49226287E}" srcOrd="0" destOrd="0" presId="urn:microsoft.com/office/officeart/2005/8/layout/cycle2"/>
    <dgm:cxn modelId="{2425910A-1DC0-4A51-BFA7-2262BB41F9D8}" type="presOf" srcId="{5E96E09F-EE98-486A-94E9-A36A48E1EA48}" destId="{0918CBFE-66FC-4A96-AAEF-6C59B2F6FD60}" srcOrd="1" destOrd="0" presId="urn:microsoft.com/office/officeart/2005/8/layout/cycle2"/>
    <dgm:cxn modelId="{AC0DB0DD-D822-4F90-B085-B7F999FBC597}" type="presOf" srcId="{020007C1-2815-4C12-9ECC-36100145B101}" destId="{3988A12F-5996-412D-9DA3-1F1343B3CCAC}" srcOrd="0" destOrd="0" presId="urn:microsoft.com/office/officeart/2005/8/layout/cycle2"/>
    <dgm:cxn modelId="{292AEDBE-C1F8-4E23-B772-9972035950A6}" type="presOf" srcId="{5E96E09F-EE98-486A-94E9-A36A48E1EA48}" destId="{CBA2E28E-51FF-4A48-9F27-0A6731179788}" srcOrd="0" destOrd="0" presId="urn:microsoft.com/office/officeart/2005/8/layout/cycle2"/>
    <dgm:cxn modelId="{54F20C15-211C-4ECC-AEE6-C81E2899FDC8}" srcId="{F828477D-F38F-4538-9F8E-A261EFE69784}" destId="{CC3993B9-9102-413E-B68D-CCAAF197DE6A}" srcOrd="4" destOrd="0" parTransId="{5B518438-98FF-4320-A05C-785A97865202}" sibTransId="{020007C1-2815-4C12-9ECC-36100145B101}"/>
    <dgm:cxn modelId="{05D07C8D-A488-49C8-838C-F2F5517B8C39}" type="presOf" srcId="{9011F82F-3BC5-4C8D-B1BC-AC22437476CA}" destId="{ACED4748-4049-47C1-A5A3-582BD432995A}" srcOrd="0" destOrd="0" presId="urn:microsoft.com/office/officeart/2005/8/layout/cycle2"/>
    <dgm:cxn modelId="{DF00FA68-3CAB-401C-BDC5-FE82FC25303D}" type="presOf" srcId="{FBC73139-35AE-4071-BDB5-B95A7BE917F8}" destId="{1CAB227F-F7D0-44AB-BE75-3DC817DE1F21}" srcOrd="1" destOrd="0" presId="urn:microsoft.com/office/officeart/2005/8/layout/cycle2"/>
    <dgm:cxn modelId="{1475E8DE-74CE-4325-9A61-6A0E7AA904B1}" type="presOf" srcId="{95232E13-D9CD-45D6-868C-8728DF6FEF68}" destId="{F54DE8DA-8A8A-4E25-A997-A363D0B8A702}" srcOrd="0" destOrd="0" presId="urn:microsoft.com/office/officeart/2005/8/layout/cycle2"/>
    <dgm:cxn modelId="{D518D59E-145F-47C1-ADC1-39965FF5E437}" type="presOf" srcId="{8F705FFD-5A43-45A5-8DAD-9236955310AA}" destId="{C19F6531-AE32-49CD-A4C1-84509E73B443}" srcOrd="0" destOrd="0" presId="urn:microsoft.com/office/officeart/2005/8/layout/cycle2"/>
    <dgm:cxn modelId="{0698776F-7F89-4EDC-992B-400B888ED789}" srcId="{F828477D-F38F-4538-9F8E-A261EFE69784}" destId="{C704827A-733B-491B-B7DB-0A2F293852C1}" srcOrd="3" destOrd="0" parTransId="{771E5802-F479-4AD7-9608-B43A90244511}" sibTransId="{9011F82F-3BC5-4C8D-B1BC-AC22437476CA}"/>
    <dgm:cxn modelId="{188F3412-04A7-4B68-B373-1427A1AD55A2}" type="presOf" srcId="{CC3993B9-9102-413E-B68D-CCAAF197DE6A}" destId="{7701D047-F5EF-41D6-BE6A-9EAC9714A6E0}" srcOrd="0" destOrd="0" presId="urn:microsoft.com/office/officeart/2005/8/layout/cycle2"/>
    <dgm:cxn modelId="{2FC4987D-2940-4AE3-B8C8-D52297E6048F}" srcId="{F828477D-F38F-4538-9F8E-A261EFE69784}" destId="{95232E13-D9CD-45D6-868C-8728DF6FEF68}" srcOrd="1" destOrd="0" parTransId="{FAD27834-D522-45B0-8C13-BD9CFC5453B2}" sibTransId="{FBC73139-35AE-4071-BDB5-B95A7BE917F8}"/>
    <dgm:cxn modelId="{293C9D86-6C90-4AC0-B267-86E8A159C306}" type="presOf" srcId="{9011F82F-3BC5-4C8D-B1BC-AC22437476CA}" destId="{43D98B7B-CDAB-4BDD-A8BA-A6FFF2EE2F48}" srcOrd="1" destOrd="0" presId="urn:microsoft.com/office/officeart/2005/8/layout/cycle2"/>
    <dgm:cxn modelId="{588169A7-0703-466E-95A6-C11544330E80}" type="presOf" srcId="{F828477D-F38F-4538-9F8E-A261EFE69784}" destId="{151ACA47-5FA5-41D3-8751-E0755146D6B2}" srcOrd="0" destOrd="0" presId="urn:microsoft.com/office/officeart/2005/8/layout/cycle2"/>
    <dgm:cxn modelId="{41F6E5EF-CA4B-4C74-A7E0-50C723392B1F}" type="presOf" srcId="{C704827A-733B-491B-B7DB-0A2F293852C1}" destId="{38C9C2FE-A25C-4EC2-A022-90106927334D}" srcOrd="0" destOrd="0" presId="urn:microsoft.com/office/officeart/2005/8/layout/cycle2"/>
    <dgm:cxn modelId="{D347E563-E291-4337-957B-60BFF834E3DD}" type="presOf" srcId="{020007C1-2815-4C12-9ECC-36100145B101}" destId="{D8C88AA4-FD8C-402C-ACD1-8BA008FA9703}" srcOrd="1" destOrd="0" presId="urn:microsoft.com/office/officeart/2005/8/layout/cycle2"/>
    <dgm:cxn modelId="{5D149F6C-45B8-43F2-B7F8-00668B4E9243}" srcId="{F828477D-F38F-4538-9F8E-A261EFE69784}" destId="{8F705FFD-5A43-45A5-8DAD-9236955310AA}" srcOrd="2" destOrd="0" parTransId="{4243240C-A562-4959-9171-3F973B585EEC}" sibTransId="{9173D92B-C1CC-49D6-A6D2-F1355DD8612E}"/>
    <dgm:cxn modelId="{ABD2A8A8-708B-4B4D-9CE4-BC92756C7843}" srcId="{F828477D-F38F-4538-9F8E-A261EFE69784}" destId="{0228740B-BF6E-4045-A576-8E6B8EAFB409}" srcOrd="0" destOrd="0" parTransId="{AAE8D0D3-984B-434C-B872-375B2C20F0D8}" sibTransId="{5E96E09F-EE98-486A-94E9-A36A48E1EA48}"/>
    <dgm:cxn modelId="{397D741A-915C-42C1-85E6-9DE3FCEAE7EA}" type="presOf" srcId="{9173D92B-C1CC-49D6-A6D2-F1355DD8612E}" destId="{08212825-860F-4AD6-B243-C173B6F1B2CB}" srcOrd="1" destOrd="0" presId="urn:microsoft.com/office/officeart/2005/8/layout/cycle2"/>
    <dgm:cxn modelId="{8E882E83-6C74-44A0-A43F-9479D345F585}" type="presParOf" srcId="{151ACA47-5FA5-41D3-8751-E0755146D6B2}" destId="{3B18706A-8181-44C2-BA88-3206E6D88D99}" srcOrd="0" destOrd="0" presId="urn:microsoft.com/office/officeart/2005/8/layout/cycle2"/>
    <dgm:cxn modelId="{221A6999-0CE4-4C08-B3FF-208D84EC4CCD}" type="presParOf" srcId="{151ACA47-5FA5-41D3-8751-E0755146D6B2}" destId="{CBA2E28E-51FF-4A48-9F27-0A6731179788}" srcOrd="1" destOrd="0" presId="urn:microsoft.com/office/officeart/2005/8/layout/cycle2"/>
    <dgm:cxn modelId="{93D9E6FA-B85E-4F2A-9292-465FDAE3CDC1}" type="presParOf" srcId="{CBA2E28E-51FF-4A48-9F27-0A6731179788}" destId="{0918CBFE-66FC-4A96-AAEF-6C59B2F6FD60}" srcOrd="0" destOrd="0" presId="urn:microsoft.com/office/officeart/2005/8/layout/cycle2"/>
    <dgm:cxn modelId="{26D48922-3951-4A15-A0A5-4425C6C41898}" type="presParOf" srcId="{151ACA47-5FA5-41D3-8751-E0755146D6B2}" destId="{F54DE8DA-8A8A-4E25-A997-A363D0B8A702}" srcOrd="2" destOrd="0" presId="urn:microsoft.com/office/officeart/2005/8/layout/cycle2"/>
    <dgm:cxn modelId="{6A9AC6D0-009D-4B19-AF43-2EB0C7558E56}" type="presParOf" srcId="{151ACA47-5FA5-41D3-8751-E0755146D6B2}" destId="{C4D7919C-EF96-469F-9ED7-6BF49226287E}" srcOrd="3" destOrd="0" presId="urn:microsoft.com/office/officeart/2005/8/layout/cycle2"/>
    <dgm:cxn modelId="{060DB986-F128-40FB-A832-B7965A46E88C}" type="presParOf" srcId="{C4D7919C-EF96-469F-9ED7-6BF49226287E}" destId="{1CAB227F-F7D0-44AB-BE75-3DC817DE1F21}" srcOrd="0" destOrd="0" presId="urn:microsoft.com/office/officeart/2005/8/layout/cycle2"/>
    <dgm:cxn modelId="{65841C36-7243-4CA2-AD40-EB8B348E354E}" type="presParOf" srcId="{151ACA47-5FA5-41D3-8751-E0755146D6B2}" destId="{C19F6531-AE32-49CD-A4C1-84509E73B443}" srcOrd="4" destOrd="0" presId="urn:microsoft.com/office/officeart/2005/8/layout/cycle2"/>
    <dgm:cxn modelId="{33EB1E45-AA3C-407E-8093-3C3C605E4A4D}" type="presParOf" srcId="{151ACA47-5FA5-41D3-8751-E0755146D6B2}" destId="{4E28FF5C-925D-48B4-834A-721E5828576F}" srcOrd="5" destOrd="0" presId="urn:microsoft.com/office/officeart/2005/8/layout/cycle2"/>
    <dgm:cxn modelId="{436EC13C-24A2-46EA-A993-3262DDE06DA4}" type="presParOf" srcId="{4E28FF5C-925D-48B4-834A-721E5828576F}" destId="{08212825-860F-4AD6-B243-C173B6F1B2CB}" srcOrd="0" destOrd="0" presId="urn:microsoft.com/office/officeart/2005/8/layout/cycle2"/>
    <dgm:cxn modelId="{F63EEA86-837C-477D-BA9A-8D86EB0F64C2}" type="presParOf" srcId="{151ACA47-5FA5-41D3-8751-E0755146D6B2}" destId="{38C9C2FE-A25C-4EC2-A022-90106927334D}" srcOrd="6" destOrd="0" presId="urn:microsoft.com/office/officeart/2005/8/layout/cycle2"/>
    <dgm:cxn modelId="{56125A33-ADA4-4068-81D8-AD57AF2BC6D3}" type="presParOf" srcId="{151ACA47-5FA5-41D3-8751-E0755146D6B2}" destId="{ACED4748-4049-47C1-A5A3-582BD432995A}" srcOrd="7" destOrd="0" presId="urn:microsoft.com/office/officeart/2005/8/layout/cycle2"/>
    <dgm:cxn modelId="{9114766F-40D7-49E9-924D-4CACFE83A4AF}" type="presParOf" srcId="{ACED4748-4049-47C1-A5A3-582BD432995A}" destId="{43D98B7B-CDAB-4BDD-A8BA-A6FFF2EE2F48}" srcOrd="0" destOrd="0" presId="urn:microsoft.com/office/officeart/2005/8/layout/cycle2"/>
    <dgm:cxn modelId="{1B7038DB-D608-4C3C-A2D6-EDEDADAEDCBC}" type="presParOf" srcId="{151ACA47-5FA5-41D3-8751-E0755146D6B2}" destId="{7701D047-F5EF-41D6-BE6A-9EAC9714A6E0}" srcOrd="8" destOrd="0" presId="urn:microsoft.com/office/officeart/2005/8/layout/cycle2"/>
    <dgm:cxn modelId="{55FAB569-93DD-4B2B-90A7-F4553437BB5E}" type="presParOf" srcId="{151ACA47-5FA5-41D3-8751-E0755146D6B2}" destId="{3988A12F-5996-412D-9DA3-1F1343B3CCAC}" srcOrd="9" destOrd="0" presId="urn:microsoft.com/office/officeart/2005/8/layout/cycle2"/>
    <dgm:cxn modelId="{397BC8C0-E33D-433B-9A63-787E48A1DFB4}" type="presParOf" srcId="{3988A12F-5996-412D-9DA3-1F1343B3CCAC}" destId="{D8C88AA4-FD8C-402C-ACD1-8BA008FA970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D795B-657E-4A57-BD59-761C47BB6A04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8FC2D2-2A4F-480C-B81F-57783075FAAA}">
      <dgm:prSet custT="1"/>
      <dgm:spPr/>
      <dgm:t>
        <a:bodyPr/>
        <a:lstStyle/>
        <a:p>
          <a:pPr rtl="0"/>
          <a:r>
            <a:rPr lang="ru-RU" sz="1700" b="1" dirty="0" err="1" smtClean="0">
              <a:solidFill>
                <a:srgbClr val="0000FF"/>
              </a:solidFill>
            </a:rPr>
            <a:t>Арттерапия</a:t>
          </a:r>
          <a:endParaRPr lang="ru-RU" sz="1700" b="1" dirty="0">
            <a:solidFill>
              <a:srgbClr val="0000FF"/>
            </a:solidFill>
          </a:endParaRPr>
        </a:p>
      </dgm:t>
    </dgm:pt>
    <dgm:pt modelId="{C898942E-C311-4A4E-875E-987920D061EC}" type="parTrans" cxnId="{5AB44F59-72CF-44D9-9570-9013D4D6ADC8}">
      <dgm:prSet/>
      <dgm:spPr/>
      <dgm:t>
        <a:bodyPr/>
        <a:lstStyle/>
        <a:p>
          <a:endParaRPr lang="ru-RU"/>
        </a:p>
      </dgm:t>
    </dgm:pt>
    <dgm:pt modelId="{C7F71CEF-17FA-4C59-B733-4B19BD8F0008}" type="sibTrans" cxnId="{5AB44F59-72CF-44D9-9570-9013D4D6ADC8}">
      <dgm:prSet/>
      <dgm:spPr/>
      <dgm:t>
        <a:bodyPr/>
        <a:lstStyle/>
        <a:p>
          <a:endParaRPr lang="ru-RU"/>
        </a:p>
      </dgm:t>
    </dgm:pt>
    <dgm:pt modelId="{0341EEA1-D428-4402-AB5E-7ED615A73CB4}">
      <dgm:prSet custT="1"/>
      <dgm:spPr/>
      <dgm:t>
        <a:bodyPr/>
        <a:lstStyle/>
        <a:p>
          <a:pPr rtl="0"/>
          <a:r>
            <a:rPr lang="ru-RU" sz="1200" b="1" dirty="0" err="1" smtClean="0">
              <a:solidFill>
                <a:srgbClr val="0000FF"/>
              </a:solidFill>
            </a:rPr>
            <a:t>Канистерапия</a:t>
          </a:r>
          <a:r>
            <a:rPr lang="ru-RU" sz="1200" dirty="0" smtClean="0">
              <a:solidFill>
                <a:srgbClr val="0000FF"/>
              </a:solidFill>
            </a:rPr>
            <a:t> в работе с детьми и семьями, испытывающими трудности в социальной адаптации</a:t>
          </a:r>
          <a:endParaRPr lang="ru-RU" sz="1200" dirty="0">
            <a:solidFill>
              <a:srgbClr val="0000FF"/>
            </a:solidFill>
          </a:endParaRPr>
        </a:p>
      </dgm:t>
    </dgm:pt>
    <dgm:pt modelId="{E62DDA40-1C03-4165-A7C6-2C3216E19D90}" type="parTrans" cxnId="{8EE71B66-0F1F-4E5A-A780-8B0B62A84D2E}">
      <dgm:prSet/>
      <dgm:spPr/>
      <dgm:t>
        <a:bodyPr/>
        <a:lstStyle/>
        <a:p>
          <a:endParaRPr lang="ru-RU"/>
        </a:p>
      </dgm:t>
    </dgm:pt>
    <dgm:pt modelId="{CB0A3709-7C02-49E2-AE9B-FF2CB2844CA9}" type="sibTrans" cxnId="{8EE71B66-0F1F-4E5A-A780-8B0B62A84D2E}">
      <dgm:prSet/>
      <dgm:spPr/>
      <dgm:t>
        <a:bodyPr/>
        <a:lstStyle/>
        <a:p>
          <a:endParaRPr lang="ru-RU"/>
        </a:p>
      </dgm:t>
    </dgm:pt>
    <dgm:pt modelId="{3CD3586F-D404-4CBD-9CF8-FC1860549CB5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FF"/>
              </a:solidFill>
            </a:rPr>
            <a:t>Реабилитация детей с ограниченными умственными и физическими возможностями</a:t>
          </a:r>
          <a:endParaRPr lang="ru-RU" sz="1200" b="1" dirty="0">
            <a:solidFill>
              <a:srgbClr val="0000FF"/>
            </a:solidFill>
          </a:endParaRPr>
        </a:p>
      </dgm:t>
    </dgm:pt>
    <dgm:pt modelId="{CC9EDF00-9638-49AE-A8BB-06999EF7169D}" type="parTrans" cxnId="{2F63225F-58AA-4833-ABA8-4FA84C9F79DB}">
      <dgm:prSet/>
      <dgm:spPr/>
      <dgm:t>
        <a:bodyPr/>
        <a:lstStyle/>
        <a:p>
          <a:endParaRPr lang="ru-RU"/>
        </a:p>
      </dgm:t>
    </dgm:pt>
    <dgm:pt modelId="{EA2FD9F3-96C7-401B-90E4-3F51B1CA6CF1}" type="sibTrans" cxnId="{2F63225F-58AA-4833-ABA8-4FA84C9F79DB}">
      <dgm:prSet/>
      <dgm:spPr/>
      <dgm:t>
        <a:bodyPr/>
        <a:lstStyle/>
        <a:p>
          <a:endParaRPr lang="ru-RU"/>
        </a:p>
      </dgm:t>
    </dgm:pt>
    <dgm:pt modelId="{86A543F5-9B21-4BB8-A1F9-327947E9DB2D}">
      <dgm:prSet custT="1"/>
      <dgm:spPr/>
      <dgm:t>
        <a:bodyPr/>
        <a:lstStyle/>
        <a:p>
          <a:pPr rtl="0"/>
          <a:r>
            <a:rPr lang="ru-RU" sz="1200" b="1" dirty="0" err="1" smtClean="0">
              <a:solidFill>
                <a:srgbClr val="0000FF"/>
              </a:solidFill>
            </a:rPr>
            <a:t>Онлайн-консультирование</a:t>
          </a:r>
          <a:r>
            <a:rPr lang="ru-RU" sz="1200" b="1" dirty="0" smtClean="0">
              <a:solidFill>
                <a:srgbClr val="0000FF"/>
              </a:solidFill>
            </a:rPr>
            <a:t>, в том числе родителей, имеющих детей с ОВЗ. Виртуальная приемная</a:t>
          </a:r>
          <a:endParaRPr lang="ru-RU" sz="1200" b="1" dirty="0">
            <a:solidFill>
              <a:srgbClr val="0000FF"/>
            </a:solidFill>
          </a:endParaRPr>
        </a:p>
      </dgm:t>
    </dgm:pt>
    <dgm:pt modelId="{2DF6FE81-99C7-4C2F-8875-662BC48C2202}" type="parTrans" cxnId="{0916CE47-F870-4256-B4A0-C75C8B475891}">
      <dgm:prSet/>
      <dgm:spPr/>
      <dgm:t>
        <a:bodyPr/>
        <a:lstStyle/>
        <a:p>
          <a:endParaRPr lang="ru-RU"/>
        </a:p>
      </dgm:t>
    </dgm:pt>
    <dgm:pt modelId="{9A7D2307-377B-4DD3-9892-9BE467B80B2E}" type="sibTrans" cxnId="{0916CE47-F870-4256-B4A0-C75C8B475891}">
      <dgm:prSet/>
      <dgm:spPr/>
      <dgm:t>
        <a:bodyPr/>
        <a:lstStyle/>
        <a:p>
          <a:endParaRPr lang="ru-RU"/>
        </a:p>
      </dgm:t>
    </dgm:pt>
    <dgm:pt modelId="{DC77E91F-C30D-4841-B830-B82BC41C92EA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FF"/>
              </a:solidFill>
            </a:rPr>
            <a:t>Работа с несовершеннолетними правонарушителями по профилактике рецидивов</a:t>
          </a:r>
          <a:endParaRPr lang="ru-RU" sz="1200" b="1" dirty="0">
            <a:solidFill>
              <a:srgbClr val="0000FF"/>
            </a:solidFill>
          </a:endParaRPr>
        </a:p>
      </dgm:t>
    </dgm:pt>
    <dgm:pt modelId="{36F27525-F996-4277-8D81-564C6D1E70B3}" type="parTrans" cxnId="{6F1D741A-9636-4B18-BBFC-061039599900}">
      <dgm:prSet/>
      <dgm:spPr/>
      <dgm:t>
        <a:bodyPr/>
        <a:lstStyle/>
        <a:p>
          <a:endParaRPr lang="ru-RU"/>
        </a:p>
      </dgm:t>
    </dgm:pt>
    <dgm:pt modelId="{8C4C636C-072F-4A41-90D0-480EFECEDB28}" type="sibTrans" cxnId="{6F1D741A-9636-4B18-BBFC-061039599900}">
      <dgm:prSet/>
      <dgm:spPr/>
      <dgm:t>
        <a:bodyPr/>
        <a:lstStyle/>
        <a:p>
          <a:endParaRPr lang="ru-RU"/>
        </a:p>
      </dgm:t>
    </dgm:pt>
    <dgm:pt modelId="{2010FF56-15C9-4409-A872-074751305EA8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00FF"/>
              </a:solidFill>
            </a:rPr>
            <a:t>Организация трудовой занятости подростков</a:t>
          </a:r>
          <a:endParaRPr lang="ru-RU" sz="1600" b="1" dirty="0">
            <a:solidFill>
              <a:srgbClr val="0000FF"/>
            </a:solidFill>
          </a:endParaRPr>
        </a:p>
      </dgm:t>
    </dgm:pt>
    <dgm:pt modelId="{F39808FE-BFB2-4486-8BB2-411A060B7030}" type="parTrans" cxnId="{85ED0845-E884-4747-BE06-E9587D158146}">
      <dgm:prSet/>
      <dgm:spPr/>
      <dgm:t>
        <a:bodyPr/>
        <a:lstStyle/>
        <a:p>
          <a:endParaRPr lang="ru-RU"/>
        </a:p>
      </dgm:t>
    </dgm:pt>
    <dgm:pt modelId="{936C0AD7-A005-43D9-A2FF-742D6F12EA62}" type="sibTrans" cxnId="{85ED0845-E884-4747-BE06-E9587D158146}">
      <dgm:prSet/>
      <dgm:spPr/>
      <dgm:t>
        <a:bodyPr/>
        <a:lstStyle/>
        <a:p>
          <a:endParaRPr lang="ru-RU"/>
        </a:p>
      </dgm:t>
    </dgm:pt>
    <dgm:pt modelId="{02C44C70-C3B7-446F-8615-7C75819FE5D8}">
      <dgm:prSet custT="1"/>
      <dgm:spPr/>
      <dgm:t>
        <a:bodyPr/>
        <a:lstStyle/>
        <a:p>
          <a:pPr rtl="0"/>
          <a:endParaRPr lang="ru-RU" sz="1100" dirty="0" smtClean="0">
            <a:solidFill>
              <a:srgbClr val="0000FF"/>
            </a:solidFill>
          </a:endParaRPr>
        </a:p>
        <a:p>
          <a:pPr rtl="0"/>
          <a:endParaRPr lang="ru-RU" sz="1100" dirty="0" smtClean="0">
            <a:solidFill>
              <a:srgbClr val="0000FF"/>
            </a:solidFill>
          </a:endParaRPr>
        </a:p>
        <a:p>
          <a:pPr rtl="0"/>
          <a:r>
            <a:rPr lang="ru-RU" sz="1100" dirty="0" smtClean="0">
              <a:solidFill>
                <a:srgbClr val="0000FF"/>
              </a:solidFill>
            </a:rPr>
            <a:t>Для разрешения споров между родителями по воспитанию детей предполагается использование </a:t>
          </a:r>
          <a:r>
            <a:rPr lang="ru-RU" sz="1100" b="1" dirty="0" smtClean="0">
              <a:solidFill>
                <a:srgbClr val="0000FF"/>
              </a:solidFill>
            </a:rPr>
            <a:t>медиативной технологии</a:t>
          </a:r>
          <a:endParaRPr lang="ru-RU" sz="1100" b="1" dirty="0">
            <a:solidFill>
              <a:srgbClr val="0000FF"/>
            </a:solidFill>
          </a:endParaRPr>
        </a:p>
      </dgm:t>
    </dgm:pt>
    <dgm:pt modelId="{DB0476F7-64EE-46E0-863E-307F8E0D2662}" type="parTrans" cxnId="{AE3C614A-87CC-4AE2-BF87-7040A0FFF5E0}">
      <dgm:prSet/>
      <dgm:spPr/>
      <dgm:t>
        <a:bodyPr/>
        <a:lstStyle/>
        <a:p>
          <a:endParaRPr lang="ru-RU"/>
        </a:p>
      </dgm:t>
    </dgm:pt>
    <dgm:pt modelId="{AF6D5A74-39A6-4D9C-8820-C29FB522495A}" type="sibTrans" cxnId="{AE3C614A-87CC-4AE2-BF87-7040A0FFF5E0}">
      <dgm:prSet/>
      <dgm:spPr/>
      <dgm:t>
        <a:bodyPr/>
        <a:lstStyle/>
        <a:p>
          <a:endParaRPr lang="ru-RU"/>
        </a:p>
      </dgm:t>
    </dgm:pt>
    <dgm:pt modelId="{080ABC66-6E90-4BD5-813F-F316846CDB2E}" type="pres">
      <dgm:prSet presAssocID="{3D8D795B-657E-4A57-BD59-761C47BB6A04}" presName="compositeShape" presStyleCnt="0">
        <dgm:presLayoutVars>
          <dgm:chMax val="7"/>
          <dgm:dir/>
          <dgm:resizeHandles val="exact"/>
        </dgm:presLayoutVars>
      </dgm:prSet>
      <dgm:spPr/>
    </dgm:pt>
    <dgm:pt modelId="{C4904A59-A007-4203-8096-208CFD979D48}" type="pres">
      <dgm:prSet presAssocID="{3D8D795B-657E-4A57-BD59-761C47BB6A04}" presName="wedge1" presStyleLbl="node1" presStyleIdx="0" presStyleCnt="7" custScaleX="112058" custScaleY="110399"/>
      <dgm:spPr/>
      <dgm:t>
        <a:bodyPr/>
        <a:lstStyle/>
        <a:p>
          <a:endParaRPr lang="ru-RU"/>
        </a:p>
      </dgm:t>
    </dgm:pt>
    <dgm:pt modelId="{C305BD5A-E1E4-4E61-9F15-A3B1B32CC1EA}" type="pres">
      <dgm:prSet presAssocID="{3D8D795B-657E-4A57-BD59-761C47BB6A04}" presName="dummy1a" presStyleCnt="0"/>
      <dgm:spPr/>
    </dgm:pt>
    <dgm:pt modelId="{56D27A17-EE49-4312-9017-0A129AC6D6D2}" type="pres">
      <dgm:prSet presAssocID="{3D8D795B-657E-4A57-BD59-761C47BB6A04}" presName="dummy1b" presStyleCnt="0"/>
      <dgm:spPr/>
    </dgm:pt>
    <dgm:pt modelId="{6A9BD9ED-A5E6-465F-B51A-69AC8FDEA7DC}" type="pres">
      <dgm:prSet presAssocID="{3D8D795B-657E-4A57-BD59-761C47BB6A04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A40C9-5F6A-4551-8A24-120806E5DB11}" type="pres">
      <dgm:prSet presAssocID="{3D8D795B-657E-4A57-BD59-761C47BB6A04}" presName="wedge2" presStyleLbl="node1" presStyleIdx="1" presStyleCnt="7" custScaleX="112204" custScaleY="105461" custLinFactNeighborX="-567" custLinFactNeighborY="0"/>
      <dgm:spPr/>
      <dgm:t>
        <a:bodyPr/>
        <a:lstStyle/>
        <a:p>
          <a:endParaRPr lang="ru-RU"/>
        </a:p>
      </dgm:t>
    </dgm:pt>
    <dgm:pt modelId="{720C6AAF-E2C2-4E34-A6EC-F5B5EE42C657}" type="pres">
      <dgm:prSet presAssocID="{3D8D795B-657E-4A57-BD59-761C47BB6A04}" presName="dummy2a" presStyleCnt="0"/>
      <dgm:spPr/>
    </dgm:pt>
    <dgm:pt modelId="{09AD5795-8919-46ED-AA28-F93229F1FB7C}" type="pres">
      <dgm:prSet presAssocID="{3D8D795B-657E-4A57-BD59-761C47BB6A04}" presName="dummy2b" presStyleCnt="0"/>
      <dgm:spPr/>
    </dgm:pt>
    <dgm:pt modelId="{A2C147E7-6080-4F1A-B09D-3E8009330CA5}" type="pres">
      <dgm:prSet presAssocID="{3D8D795B-657E-4A57-BD59-761C47BB6A04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E4287-DF25-42A0-8945-FCEFD6A4A2D8}" type="pres">
      <dgm:prSet presAssocID="{3D8D795B-657E-4A57-BD59-761C47BB6A04}" presName="wedge3" presStyleLbl="node1" presStyleIdx="2" presStyleCnt="7" custScaleX="115850" custScaleY="105164"/>
      <dgm:spPr/>
      <dgm:t>
        <a:bodyPr/>
        <a:lstStyle/>
        <a:p>
          <a:endParaRPr lang="ru-RU"/>
        </a:p>
      </dgm:t>
    </dgm:pt>
    <dgm:pt modelId="{36D9F19A-4B14-4E7A-BB48-6B443AAAE0E5}" type="pres">
      <dgm:prSet presAssocID="{3D8D795B-657E-4A57-BD59-761C47BB6A04}" presName="dummy3a" presStyleCnt="0"/>
      <dgm:spPr/>
    </dgm:pt>
    <dgm:pt modelId="{47305407-7EC8-4E5B-B35E-50845BD2D2D7}" type="pres">
      <dgm:prSet presAssocID="{3D8D795B-657E-4A57-BD59-761C47BB6A04}" presName="dummy3b" presStyleCnt="0"/>
      <dgm:spPr/>
    </dgm:pt>
    <dgm:pt modelId="{791F2267-CF06-43D6-83AF-7775CDD00778}" type="pres">
      <dgm:prSet presAssocID="{3D8D795B-657E-4A57-BD59-761C47BB6A04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C46BA-49A3-45BA-90C8-19B50702305F}" type="pres">
      <dgm:prSet presAssocID="{3D8D795B-657E-4A57-BD59-761C47BB6A04}" presName="wedge4" presStyleLbl="node1" presStyleIdx="3" presStyleCnt="7" custScaleX="144021"/>
      <dgm:spPr/>
      <dgm:t>
        <a:bodyPr/>
        <a:lstStyle/>
        <a:p>
          <a:endParaRPr lang="ru-RU"/>
        </a:p>
      </dgm:t>
    </dgm:pt>
    <dgm:pt modelId="{36F4CF50-0B73-4CF6-80A6-EC8292992A7D}" type="pres">
      <dgm:prSet presAssocID="{3D8D795B-657E-4A57-BD59-761C47BB6A04}" presName="dummy4a" presStyleCnt="0"/>
      <dgm:spPr/>
    </dgm:pt>
    <dgm:pt modelId="{C569D2BD-18CF-46C3-A7CB-052ECEA6B035}" type="pres">
      <dgm:prSet presAssocID="{3D8D795B-657E-4A57-BD59-761C47BB6A04}" presName="dummy4b" presStyleCnt="0"/>
      <dgm:spPr/>
    </dgm:pt>
    <dgm:pt modelId="{B68BEA00-4F92-44B0-BEE5-6CF3DC5819DC}" type="pres">
      <dgm:prSet presAssocID="{3D8D795B-657E-4A57-BD59-761C47BB6A04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D55DE-AD80-4707-98E1-8D546ACCBC5D}" type="pres">
      <dgm:prSet presAssocID="{3D8D795B-657E-4A57-BD59-761C47BB6A04}" presName="wedge5" presStyleLbl="node1" presStyleIdx="4" presStyleCnt="7" custScaleX="118567" custScaleY="105164"/>
      <dgm:spPr/>
      <dgm:t>
        <a:bodyPr/>
        <a:lstStyle/>
        <a:p>
          <a:endParaRPr lang="ru-RU"/>
        </a:p>
      </dgm:t>
    </dgm:pt>
    <dgm:pt modelId="{916750DD-6AC2-49B8-AB40-3B66DE248B97}" type="pres">
      <dgm:prSet presAssocID="{3D8D795B-657E-4A57-BD59-761C47BB6A04}" presName="dummy5a" presStyleCnt="0"/>
      <dgm:spPr/>
    </dgm:pt>
    <dgm:pt modelId="{EDC30BA8-1B5B-4CA9-AC21-7B126A31DE04}" type="pres">
      <dgm:prSet presAssocID="{3D8D795B-657E-4A57-BD59-761C47BB6A04}" presName="dummy5b" presStyleCnt="0"/>
      <dgm:spPr/>
    </dgm:pt>
    <dgm:pt modelId="{01DAB6E7-C34F-4365-AE8F-27551711DDC1}" type="pres">
      <dgm:prSet presAssocID="{3D8D795B-657E-4A57-BD59-761C47BB6A04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7970B-8129-415A-AC98-351389931107}" type="pres">
      <dgm:prSet presAssocID="{3D8D795B-657E-4A57-BD59-761C47BB6A04}" presName="wedge6" presStyleLbl="node1" presStyleIdx="5" presStyleCnt="7" custScaleX="117639" custScaleY="123071" custLinFactNeighborX="2717" custLinFactNeighborY="653"/>
      <dgm:spPr/>
      <dgm:t>
        <a:bodyPr/>
        <a:lstStyle/>
        <a:p>
          <a:endParaRPr lang="ru-RU"/>
        </a:p>
      </dgm:t>
    </dgm:pt>
    <dgm:pt modelId="{B96D314F-4563-4FA0-9F8E-2FBA8B1957A4}" type="pres">
      <dgm:prSet presAssocID="{3D8D795B-657E-4A57-BD59-761C47BB6A04}" presName="dummy6a" presStyleCnt="0"/>
      <dgm:spPr/>
    </dgm:pt>
    <dgm:pt modelId="{D9C8CDEC-DF3B-4ACB-962C-3396FCE97BB4}" type="pres">
      <dgm:prSet presAssocID="{3D8D795B-657E-4A57-BD59-761C47BB6A04}" presName="dummy6b" presStyleCnt="0"/>
      <dgm:spPr/>
    </dgm:pt>
    <dgm:pt modelId="{D97D75E0-D3C2-461C-80DF-200C87BDC997}" type="pres">
      <dgm:prSet presAssocID="{3D8D795B-657E-4A57-BD59-761C47BB6A04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335A3-FF0E-4B8E-83DB-A3F71C12A6EF}" type="pres">
      <dgm:prSet presAssocID="{3D8D795B-657E-4A57-BD59-761C47BB6A04}" presName="wedge7" presStyleLbl="node1" presStyleIdx="6" presStyleCnt="7" custScaleX="117493" custScaleY="110399" custLinFactNeighborX="0" custLinFactNeighborY="0"/>
      <dgm:spPr/>
      <dgm:t>
        <a:bodyPr/>
        <a:lstStyle/>
        <a:p>
          <a:endParaRPr lang="ru-RU"/>
        </a:p>
      </dgm:t>
    </dgm:pt>
    <dgm:pt modelId="{1FF7C842-1E82-4087-87AF-69994B570505}" type="pres">
      <dgm:prSet presAssocID="{3D8D795B-657E-4A57-BD59-761C47BB6A04}" presName="dummy7a" presStyleCnt="0"/>
      <dgm:spPr/>
    </dgm:pt>
    <dgm:pt modelId="{80A2040F-5BAB-4241-A5C7-1ACC0C9DC35A}" type="pres">
      <dgm:prSet presAssocID="{3D8D795B-657E-4A57-BD59-761C47BB6A04}" presName="dummy7b" presStyleCnt="0"/>
      <dgm:spPr/>
    </dgm:pt>
    <dgm:pt modelId="{ADB7B1D8-8FA0-48EC-8A5F-4C2A323D45C1}" type="pres">
      <dgm:prSet presAssocID="{3D8D795B-657E-4A57-BD59-761C47BB6A04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B8327-C61E-48F2-A8CF-6775E32A0D67}" type="pres">
      <dgm:prSet presAssocID="{C7F71CEF-17FA-4C59-B733-4B19BD8F0008}" presName="arrowWedge1" presStyleLbl="fgSibTrans2D1" presStyleIdx="0" presStyleCnt="7" custLinFactNeighborX="764" custLinFactNeighborY="-3919"/>
      <dgm:spPr/>
    </dgm:pt>
    <dgm:pt modelId="{6AD9684F-E472-4F2F-BEBC-A4E8884B1522}" type="pres">
      <dgm:prSet presAssocID="{CB0A3709-7C02-49E2-AE9B-FF2CB2844CA9}" presName="arrowWedge2" presStyleLbl="fgSibTrans2D1" presStyleIdx="1" presStyleCnt="7" custLinFactNeighborX="3745" custLinFactNeighborY="-2955"/>
      <dgm:spPr/>
    </dgm:pt>
    <dgm:pt modelId="{93A5321F-158B-41D9-A52B-CDBBC6F122DF}" type="pres">
      <dgm:prSet presAssocID="{EA2FD9F3-96C7-401B-90E4-3F51B1CA6CF1}" presName="arrowWedge3" presStyleLbl="fgSibTrans2D1" presStyleIdx="2" presStyleCnt="7" custLinFactNeighborX="4878" custLinFactNeighborY="1180"/>
      <dgm:spPr/>
    </dgm:pt>
    <dgm:pt modelId="{16EFF13C-2D6B-4F9F-9E58-41FEB3C14A8F}" type="pres">
      <dgm:prSet presAssocID="{9A7D2307-377B-4DD3-9892-9BE467B80B2E}" presName="arrowWedge4" presStyleLbl="fgSibTrans2D1" presStyleIdx="3" presStyleCnt="7" custLinFactNeighborX="-1795" custLinFactNeighborY="373"/>
      <dgm:spPr/>
    </dgm:pt>
    <dgm:pt modelId="{0B1479BC-2CC4-4EAC-9569-B907A45AA424}" type="pres">
      <dgm:prSet presAssocID="{8C4C636C-072F-4A41-90D0-480EFECEDB28}" presName="arrowWedge5" presStyleLbl="fgSibTrans2D1" presStyleIdx="4" presStyleCnt="7" custScaleX="102417" custLinFactNeighborX="-1476" custLinFactNeighborY="1180"/>
      <dgm:spPr/>
    </dgm:pt>
    <dgm:pt modelId="{4CEBFFD1-027D-4AC3-B1C4-CCAA33D4A430}" type="pres">
      <dgm:prSet presAssocID="{936C0AD7-A005-43D9-A2FF-742D6F12EA62}" presName="arrowWedge6" presStyleLbl="fgSibTrans2D1" presStyleIdx="5" presStyleCnt="7" custLinFactNeighborX="-7110" custLinFactNeighborY="159"/>
      <dgm:spPr/>
    </dgm:pt>
    <dgm:pt modelId="{68949002-0A29-48EC-9C96-EC8F4E93F4A0}" type="pres">
      <dgm:prSet presAssocID="{AF6D5A74-39A6-4D9C-8820-C29FB522495A}" presName="arrowWedge7" presStyleLbl="fgSibTrans2D1" presStyleIdx="6" presStyleCnt="7" custLinFactNeighborX="-4635" custLinFactNeighborY="-3919"/>
      <dgm:spPr/>
    </dgm:pt>
  </dgm:ptLst>
  <dgm:cxnLst>
    <dgm:cxn modelId="{6F08AF51-8F7B-4F98-96A0-86CA699A1D02}" type="presOf" srcId="{D88FC2D2-2A4F-480C-B81F-57783075FAAA}" destId="{C4904A59-A007-4203-8096-208CFD979D48}" srcOrd="0" destOrd="0" presId="urn:microsoft.com/office/officeart/2005/8/layout/cycle8"/>
    <dgm:cxn modelId="{6F1D741A-9636-4B18-BBFC-061039599900}" srcId="{3D8D795B-657E-4A57-BD59-761C47BB6A04}" destId="{DC77E91F-C30D-4841-B830-B82BC41C92EA}" srcOrd="4" destOrd="0" parTransId="{36F27525-F996-4277-8D81-564C6D1E70B3}" sibTransId="{8C4C636C-072F-4A41-90D0-480EFECEDB28}"/>
    <dgm:cxn modelId="{8EE71B66-0F1F-4E5A-A780-8B0B62A84D2E}" srcId="{3D8D795B-657E-4A57-BD59-761C47BB6A04}" destId="{0341EEA1-D428-4402-AB5E-7ED615A73CB4}" srcOrd="1" destOrd="0" parTransId="{E62DDA40-1C03-4165-A7C6-2C3216E19D90}" sibTransId="{CB0A3709-7C02-49E2-AE9B-FF2CB2844CA9}"/>
    <dgm:cxn modelId="{85ED0845-E884-4747-BE06-E9587D158146}" srcId="{3D8D795B-657E-4A57-BD59-761C47BB6A04}" destId="{2010FF56-15C9-4409-A872-074751305EA8}" srcOrd="5" destOrd="0" parTransId="{F39808FE-BFB2-4486-8BB2-411A060B7030}" sibTransId="{936C0AD7-A005-43D9-A2FF-742D6F12EA62}"/>
    <dgm:cxn modelId="{B6B5F6B2-F24F-44CF-ACFF-AE49515F644E}" type="presOf" srcId="{3D8D795B-657E-4A57-BD59-761C47BB6A04}" destId="{080ABC66-6E90-4BD5-813F-F316846CDB2E}" srcOrd="0" destOrd="0" presId="urn:microsoft.com/office/officeart/2005/8/layout/cycle8"/>
    <dgm:cxn modelId="{758D79CD-4569-4CD5-8D3D-3523AAE58330}" type="presOf" srcId="{86A543F5-9B21-4BB8-A1F9-327947E9DB2D}" destId="{B68BEA00-4F92-44B0-BEE5-6CF3DC5819DC}" srcOrd="1" destOrd="0" presId="urn:microsoft.com/office/officeart/2005/8/layout/cycle8"/>
    <dgm:cxn modelId="{888D5C4E-65DA-4657-AE7F-88F315019272}" type="presOf" srcId="{0341EEA1-D428-4402-AB5E-7ED615A73CB4}" destId="{A2C147E7-6080-4F1A-B09D-3E8009330CA5}" srcOrd="1" destOrd="0" presId="urn:microsoft.com/office/officeart/2005/8/layout/cycle8"/>
    <dgm:cxn modelId="{B98480FC-D004-4B77-8855-B8256FFD5534}" type="presOf" srcId="{86A543F5-9B21-4BB8-A1F9-327947E9DB2D}" destId="{011C46BA-49A3-45BA-90C8-19B50702305F}" srcOrd="0" destOrd="0" presId="urn:microsoft.com/office/officeart/2005/8/layout/cycle8"/>
    <dgm:cxn modelId="{13B9D870-9E62-4D90-AE27-2607DE6AE20B}" type="presOf" srcId="{DC77E91F-C30D-4841-B830-B82BC41C92EA}" destId="{01DAB6E7-C34F-4365-AE8F-27551711DDC1}" srcOrd="1" destOrd="0" presId="urn:microsoft.com/office/officeart/2005/8/layout/cycle8"/>
    <dgm:cxn modelId="{0916CE47-F870-4256-B4A0-C75C8B475891}" srcId="{3D8D795B-657E-4A57-BD59-761C47BB6A04}" destId="{86A543F5-9B21-4BB8-A1F9-327947E9DB2D}" srcOrd="3" destOrd="0" parTransId="{2DF6FE81-99C7-4C2F-8875-662BC48C2202}" sibTransId="{9A7D2307-377B-4DD3-9892-9BE467B80B2E}"/>
    <dgm:cxn modelId="{02E2B97B-06E5-4B81-BACE-F5B7FB6BBF94}" type="presOf" srcId="{3CD3586F-D404-4CBD-9CF8-FC1860549CB5}" destId="{5B0E4287-DF25-42A0-8945-FCEFD6A4A2D8}" srcOrd="0" destOrd="0" presId="urn:microsoft.com/office/officeart/2005/8/layout/cycle8"/>
    <dgm:cxn modelId="{2F63225F-58AA-4833-ABA8-4FA84C9F79DB}" srcId="{3D8D795B-657E-4A57-BD59-761C47BB6A04}" destId="{3CD3586F-D404-4CBD-9CF8-FC1860549CB5}" srcOrd="2" destOrd="0" parTransId="{CC9EDF00-9638-49AE-A8BB-06999EF7169D}" sibTransId="{EA2FD9F3-96C7-401B-90E4-3F51B1CA6CF1}"/>
    <dgm:cxn modelId="{9DEE8005-2812-4529-AC81-C0FAAF06BBD2}" type="presOf" srcId="{3CD3586F-D404-4CBD-9CF8-FC1860549CB5}" destId="{791F2267-CF06-43D6-83AF-7775CDD00778}" srcOrd="1" destOrd="0" presId="urn:microsoft.com/office/officeart/2005/8/layout/cycle8"/>
    <dgm:cxn modelId="{AE3C614A-87CC-4AE2-BF87-7040A0FFF5E0}" srcId="{3D8D795B-657E-4A57-BD59-761C47BB6A04}" destId="{02C44C70-C3B7-446F-8615-7C75819FE5D8}" srcOrd="6" destOrd="0" parTransId="{DB0476F7-64EE-46E0-863E-307F8E0D2662}" sibTransId="{AF6D5A74-39A6-4D9C-8820-C29FB522495A}"/>
    <dgm:cxn modelId="{97672FC0-B0BF-4A46-A72D-87123FE5413D}" type="presOf" srcId="{02C44C70-C3B7-446F-8615-7C75819FE5D8}" destId="{543335A3-FF0E-4B8E-83DB-A3F71C12A6EF}" srcOrd="0" destOrd="0" presId="urn:microsoft.com/office/officeart/2005/8/layout/cycle8"/>
    <dgm:cxn modelId="{D28A80C7-E911-4F6D-8FF9-AE958DAAF513}" type="presOf" srcId="{D88FC2D2-2A4F-480C-B81F-57783075FAAA}" destId="{6A9BD9ED-A5E6-465F-B51A-69AC8FDEA7DC}" srcOrd="1" destOrd="0" presId="urn:microsoft.com/office/officeart/2005/8/layout/cycle8"/>
    <dgm:cxn modelId="{5AB44F59-72CF-44D9-9570-9013D4D6ADC8}" srcId="{3D8D795B-657E-4A57-BD59-761C47BB6A04}" destId="{D88FC2D2-2A4F-480C-B81F-57783075FAAA}" srcOrd="0" destOrd="0" parTransId="{C898942E-C311-4A4E-875E-987920D061EC}" sibTransId="{C7F71CEF-17FA-4C59-B733-4B19BD8F0008}"/>
    <dgm:cxn modelId="{F9EBD001-10FA-4806-BAE9-55E00B0D66C3}" type="presOf" srcId="{02C44C70-C3B7-446F-8615-7C75819FE5D8}" destId="{ADB7B1D8-8FA0-48EC-8A5F-4C2A323D45C1}" srcOrd="1" destOrd="0" presId="urn:microsoft.com/office/officeart/2005/8/layout/cycle8"/>
    <dgm:cxn modelId="{467C2986-A9A0-442E-9C8D-5D6E25FF8354}" type="presOf" srcId="{2010FF56-15C9-4409-A872-074751305EA8}" destId="{D97D75E0-D3C2-461C-80DF-200C87BDC997}" srcOrd="1" destOrd="0" presId="urn:microsoft.com/office/officeart/2005/8/layout/cycle8"/>
    <dgm:cxn modelId="{9B3095A5-FEA1-47A8-AB53-990BFB0C3787}" type="presOf" srcId="{DC77E91F-C30D-4841-B830-B82BC41C92EA}" destId="{791D55DE-AD80-4707-98E1-8D546ACCBC5D}" srcOrd="0" destOrd="0" presId="urn:microsoft.com/office/officeart/2005/8/layout/cycle8"/>
    <dgm:cxn modelId="{CB4183BB-82E6-47FE-B49A-2FB79F4193EA}" type="presOf" srcId="{0341EEA1-D428-4402-AB5E-7ED615A73CB4}" destId="{3E5A40C9-5F6A-4551-8A24-120806E5DB11}" srcOrd="0" destOrd="0" presId="urn:microsoft.com/office/officeart/2005/8/layout/cycle8"/>
    <dgm:cxn modelId="{3DE3E16A-15BE-43B7-912F-8196A27C1A1C}" type="presOf" srcId="{2010FF56-15C9-4409-A872-074751305EA8}" destId="{8137970B-8129-415A-AC98-351389931107}" srcOrd="0" destOrd="0" presId="urn:microsoft.com/office/officeart/2005/8/layout/cycle8"/>
    <dgm:cxn modelId="{4B3F0DAB-AC86-4CFC-A8EC-AC121169C90B}" type="presParOf" srcId="{080ABC66-6E90-4BD5-813F-F316846CDB2E}" destId="{C4904A59-A007-4203-8096-208CFD979D48}" srcOrd="0" destOrd="0" presId="urn:microsoft.com/office/officeart/2005/8/layout/cycle8"/>
    <dgm:cxn modelId="{AC493268-497A-4DA9-8F6E-ECEDC79129D3}" type="presParOf" srcId="{080ABC66-6E90-4BD5-813F-F316846CDB2E}" destId="{C305BD5A-E1E4-4E61-9F15-A3B1B32CC1EA}" srcOrd="1" destOrd="0" presId="urn:microsoft.com/office/officeart/2005/8/layout/cycle8"/>
    <dgm:cxn modelId="{D9A30D2C-239A-4618-84C0-D24C0A6D4449}" type="presParOf" srcId="{080ABC66-6E90-4BD5-813F-F316846CDB2E}" destId="{56D27A17-EE49-4312-9017-0A129AC6D6D2}" srcOrd="2" destOrd="0" presId="urn:microsoft.com/office/officeart/2005/8/layout/cycle8"/>
    <dgm:cxn modelId="{4569A927-5934-46EB-B675-CDD64DFA459E}" type="presParOf" srcId="{080ABC66-6E90-4BD5-813F-F316846CDB2E}" destId="{6A9BD9ED-A5E6-465F-B51A-69AC8FDEA7DC}" srcOrd="3" destOrd="0" presId="urn:microsoft.com/office/officeart/2005/8/layout/cycle8"/>
    <dgm:cxn modelId="{55E12EBE-5A99-43B6-A386-9CF3010665DA}" type="presParOf" srcId="{080ABC66-6E90-4BD5-813F-F316846CDB2E}" destId="{3E5A40C9-5F6A-4551-8A24-120806E5DB11}" srcOrd="4" destOrd="0" presId="urn:microsoft.com/office/officeart/2005/8/layout/cycle8"/>
    <dgm:cxn modelId="{EB057711-909C-4FAA-90B9-7C2972BEA101}" type="presParOf" srcId="{080ABC66-6E90-4BD5-813F-F316846CDB2E}" destId="{720C6AAF-E2C2-4E34-A6EC-F5B5EE42C657}" srcOrd="5" destOrd="0" presId="urn:microsoft.com/office/officeart/2005/8/layout/cycle8"/>
    <dgm:cxn modelId="{4E8C5045-A855-49DE-A8D7-F338230E433A}" type="presParOf" srcId="{080ABC66-6E90-4BD5-813F-F316846CDB2E}" destId="{09AD5795-8919-46ED-AA28-F93229F1FB7C}" srcOrd="6" destOrd="0" presId="urn:microsoft.com/office/officeart/2005/8/layout/cycle8"/>
    <dgm:cxn modelId="{27D15C78-2484-4DC3-8DBA-6864E88FE2CD}" type="presParOf" srcId="{080ABC66-6E90-4BD5-813F-F316846CDB2E}" destId="{A2C147E7-6080-4F1A-B09D-3E8009330CA5}" srcOrd="7" destOrd="0" presId="urn:microsoft.com/office/officeart/2005/8/layout/cycle8"/>
    <dgm:cxn modelId="{7E4D3CE2-8B4A-4A07-A11A-D13D6E8E7639}" type="presParOf" srcId="{080ABC66-6E90-4BD5-813F-F316846CDB2E}" destId="{5B0E4287-DF25-42A0-8945-FCEFD6A4A2D8}" srcOrd="8" destOrd="0" presId="urn:microsoft.com/office/officeart/2005/8/layout/cycle8"/>
    <dgm:cxn modelId="{BBD78A8B-1D75-47B0-8529-7961BF2AC522}" type="presParOf" srcId="{080ABC66-6E90-4BD5-813F-F316846CDB2E}" destId="{36D9F19A-4B14-4E7A-BB48-6B443AAAE0E5}" srcOrd="9" destOrd="0" presId="urn:microsoft.com/office/officeart/2005/8/layout/cycle8"/>
    <dgm:cxn modelId="{FDCF93A0-E0B8-450A-A453-AB6A1AB3032E}" type="presParOf" srcId="{080ABC66-6E90-4BD5-813F-F316846CDB2E}" destId="{47305407-7EC8-4E5B-B35E-50845BD2D2D7}" srcOrd="10" destOrd="0" presId="urn:microsoft.com/office/officeart/2005/8/layout/cycle8"/>
    <dgm:cxn modelId="{E21B301F-57A3-43C9-B53A-0FF38075ABE3}" type="presParOf" srcId="{080ABC66-6E90-4BD5-813F-F316846CDB2E}" destId="{791F2267-CF06-43D6-83AF-7775CDD00778}" srcOrd="11" destOrd="0" presId="urn:microsoft.com/office/officeart/2005/8/layout/cycle8"/>
    <dgm:cxn modelId="{D77636B2-8A1F-44A9-BE9D-27FFE063A593}" type="presParOf" srcId="{080ABC66-6E90-4BD5-813F-F316846CDB2E}" destId="{011C46BA-49A3-45BA-90C8-19B50702305F}" srcOrd="12" destOrd="0" presId="urn:microsoft.com/office/officeart/2005/8/layout/cycle8"/>
    <dgm:cxn modelId="{8B143601-C93D-48D8-B63B-24E9FBA8D7A6}" type="presParOf" srcId="{080ABC66-6E90-4BD5-813F-F316846CDB2E}" destId="{36F4CF50-0B73-4CF6-80A6-EC8292992A7D}" srcOrd="13" destOrd="0" presId="urn:microsoft.com/office/officeart/2005/8/layout/cycle8"/>
    <dgm:cxn modelId="{AD56F94E-9B3C-43E5-A2ED-D0A17A292526}" type="presParOf" srcId="{080ABC66-6E90-4BD5-813F-F316846CDB2E}" destId="{C569D2BD-18CF-46C3-A7CB-052ECEA6B035}" srcOrd="14" destOrd="0" presId="urn:microsoft.com/office/officeart/2005/8/layout/cycle8"/>
    <dgm:cxn modelId="{BCAC6639-4B9D-4486-A02B-E523AC470656}" type="presParOf" srcId="{080ABC66-6E90-4BD5-813F-F316846CDB2E}" destId="{B68BEA00-4F92-44B0-BEE5-6CF3DC5819DC}" srcOrd="15" destOrd="0" presId="urn:microsoft.com/office/officeart/2005/8/layout/cycle8"/>
    <dgm:cxn modelId="{44B40A07-39E1-4F0C-BC9E-E6969464E4D4}" type="presParOf" srcId="{080ABC66-6E90-4BD5-813F-F316846CDB2E}" destId="{791D55DE-AD80-4707-98E1-8D546ACCBC5D}" srcOrd="16" destOrd="0" presId="urn:microsoft.com/office/officeart/2005/8/layout/cycle8"/>
    <dgm:cxn modelId="{18D27C36-C375-4F70-86E4-BBD9D94006A4}" type="presParOf" srcId="{080ABC66-6E90-4BD5-813F-F316846CDB2E}" destId="{916750DD-6AC2-49B8-AB40-3B66DE248B97}" srcOrd="17" destOrd="0" presId="urn:microsoft.com/office/officeart/2005/8/layout/cycle8"/>
    <dgm:cxn modelId="{B611F515-AF65-45E1-A281-981FBF572099}" type="presParOf" srcId="{080ABC66-6E90-4BD5-813F-F316846CDB2E}" destId="{EDC30BA8-1B5B-4CA9-AC21-7B126A31DE04}" srcOrd="18" destOrd="0" presId="urn:microsoft.com/office/officeart/2005/8/layout/cycle8"/>
    <dgm:cxn modelId="{21D6EB27-C097-4089-8058-3EBC4704475F}" type="presParOf" srcId="{080ABC66-6E90-4BD5-813F-F316846CDB2E}" destId="{01DAB6E7-C34F-4365-AE8F-27551711DDC1}" srcOrd="19" destOrd="0" presId="urn:microsoft.com/office/officeart/2005/8/layout/cycle8"/>
    <dgm:cxn modelId="{74C5DFBD-214A-413F-95AD-7B0B870C0BC9}" type="presParOf" srcId="{080ABC66-6E90-4BD5-813F-F316846CDB2E}" destId="{8137970B-8129-415A-AC98-351389931107}" srcOrd="20" destOrd="0" presId="urn:microsoft.com/office/officeart/2005/8/layout/cycle8"/>
    <dgm:cxn modelId="{27776499-8397-4879-B02C-0959E076B147}" type="presParOf" srcId="{080ABC66-6E90-4BD5-813F-F316846CDB2E}" destId="{B96D314F-4563-4FA0-9F8E-2FBA8B1957A4}" srcOrd="21" destOrd="0" presId="urn:microsoft.com/office/officeart/2005/8/layout/cycle8"/>
    <dgm:cxn modelId="{0E9F9F0D-A137-4441-8FC6-A3CBEBADEBAF}" type="presParOf" srcId="{080ABC66-6E90-4BD5-813F-F316846CDB2E}" destId="{D9C8CDEC-DF3B-4ACB-962C-3396FCE97BB4}" srcOrd="22" destOrd="0" presId="urn:microsoft.com/office/officeart/2005/8/layout/cycle8"/>
    <dgm:cxn modelId="{C0E460F4-C70B-46EA-AF3A-5965A9F10F7C}" type="presParOf" srcId="{080ABC66-6E90-4BD5-813F-F316846CDB2E}" destId="{D97D75E0-D3C2-461C-80DF-200C87BDC997}" srcOrd="23" destOrd="0" presId="urn:microsoft.com/office/officeart/2005/8/layout/cycle8"/>
    <dgm:cxn modelId="{DE97097D-1806-458C-9C4B-4C05FE5DE6D0}" type="presParOf" srcId="{080ABC66-6E90-4BD5-813F-F316846CDB2E}" destId="{543335A3-FF0E-4B8E-83DB-A3F71C12A6EF}" srcOrd="24" destOrd="0" presId="urn:microsoft.com/office/officeart/2005/8/layout/cycle8"/>
    <dgm:cxn modelId="{C05BC961-C8E3-4F8D-8B8D-E8DC9F974B65}" type="presParOf" srcId="{080ABC66-6E90-4BD5-813F-F316846CDB2E}" destId="{1FF7C842-1E82-4087-87AF-69994B570505}" srcOrd="25" destOrd="0" presId="urn:microsoft.com/office/officeart/2005/8/layout/cycle8"/>
    <dgm:cxn modelId="{800ACAD3-D513-4154-B4DC-A563DEB81D09}" type="presParOf" srcId="{080ABC66-6E90-4BD5-813F-F316846CDB2E}" destId="{80A2040F-5BAB-4241-A5C7-1ACC0C9DC35A}" srcOrd="26" destOrd="0" presId="urn:microsoft.com/office/officeart/2005/8/layout/cycle8"/>
    <dgm:cxn modelId="{79D6977F-480C-42DB-B6C3-EA0606FD7F60}" type="presParOf" srcId="{080ABC66-6E90-4BD5-813F-F316846CDB2E}" destId="{ADB7B1D8-8FA0-48EC-8A5F-4C2A323D45C1}" srcOrd="27" destOrd="0" presId="urn:microsoft.com/office/officeart/2005/8/layout/cycle8"/>
    <dgm:cxn modelId="{733A8D61-2C75-48CF-A42B-FA6C0E9A7C9A}" type="presParOf" srcId="{080ABC66-6E90-4BD5-813F-F316846CDB2E}" destId="{EEDB8327-C61E-48F2-A8CF-6775E32A0D67}" srcOrd="28" destOrd="0" presId="urn:microsoft.com/office/officeart/2005/8/layout/cycle8"/>
    <dgm:cxn modelId="{320F588E-D7B1-47BE-96AF-61BC7373D2A2}" type="presParOf" srcId="{080ABC66-6E90-4BD5-813F-F316846CDB2E}" destId="{6AD9684F-E472-4F2F-BEBC-A4E8884B1522}" srcOrd="29" destOrd="0" presId="urn:microsoft.com/office/officeart/2005/8/layout/cycle8"/>
    <dgm:cxn modelId="{F2F84B16-E1CE-4A96-94CA-AC17B0BAA85F}" type="presParOf" srcId="{080ABC66-6E90-4BD5-813F-F316846CDB2E}" destId="{93A5321F-158B-41D9-A52B-CDBBC6F122DF}" srcOrd="30" destOrd="0" presId="urn:microsoft.com/office/officeart/2005/8/layout/cycle8"/>
    <dgm:cxn modelId="{2E996B10-AAAE-45F0-B92A-2A1DD84575D0}" type="presParOf" srcId="{080ABC66-6E90-4BD5-813F-F316846CDB2E}" destId="{16EFF13C-2D6B-4F9F-9E58-41FEB3C14A8F}" srcOrd="31" destOrd="0" presId="urn:microsoft.com/office/officeart/2005/8/layout/cycle8"/>
    <dgm:cxn modelId="{C65F7969-8BAF-4747-B1F4-E16C3C8A9B80}" type="presParOf" srcId="{080ABC66-6E90-4BD5-813F-F316846CDB2E}" destId="{0B1479BC-2CC4-4EAC-9569-B907A45AA424}" srcOrd="32" destOrd="0" presId="urn:microsoft.com/office/officeart/2005/8/layout/cycle8"/>
    <dgm:cxn modelId="{88F65A0E-1936-4657-9602-166028479588}" type="presParOf" srcId="{080ABC66-6E90-4BD5-813F-F316846CDB2E}" destId="{4CEBFFD1-027D-4AC3-B1C4-CCAA33D4A430}" srcOrd="33" destOrd="0" presId="urn:microsoft.com/office/officeart/2005/8/layout/cycle8"/>
    <dgm:cxn modelId="{615E4CA8-8C50-4246-9BAB-6F54D4951834}" type="presParOf" srcId="{080ABC66-6E90-4BD5-813F-F316846CDB2E}" destId="{68949002-0A29-48EC-9C96-EC8F4E93F4A0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749A0B-211C-42DB-815B-18C8DD0EAF2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FF36167-DE64-44C4-BF94-FBB097673025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FF"/>
              </a:solidFill>
            </a:rPr>
            <a:t>* формирование ответственного родительства;</a:t>
          </a:r>
          <a:endParaRPr lang="ru-RU" b="1" dirty="0">
            <a:solidFill>
              <a:srgbClr val="0000FF"/>
            </a:solidFill>
          </a:endParaRPr>
        </a:p>
      </dgm:t>
    </dgm:pt>
    <dgm:pt modelId="{83EEC0F4-250E-482D-BD63-B26CE11ABE68}" type="parTrans" cxnId="{9AF39A40-4FCA-4E57-BD60-6D2601E69681}">
      <dgm:prSet/>
      <dgm:spPr/>
      <dgm:t>
        <a:bodyPr/>
        <a:lstStyle/>
        <a:p>
          <a:endParaRPr lang="ru-RU"/>
        </a:p>
      </dgm:t>
    </dgm:pt>
    <dgm:pt modelId="{B750C577-B151-452A-B627-B595C330A1BC}" type="sibTrans" cxnId="{9AF39A40-4FCA-4E57-BD60-6D2601E69681}">
      <dgm:prSet/>
      <dgm:spPr/>
      <dgm:t>
        <a:bodyPr/>
        <a:lstStyle/>
        <a:p>
          <a:endParaRPr lang="ru-RU"/>
        </a:p>
      </dgm:t>
    </dgm:pt>
    <dgm:pt modelId="{56CFDC4A-D4B1-446D-B7D5-FDEAA9065260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FF"/>
              </a:solidFill>
            </a:rPr>
            <a:t>* повышение уровня педагогической компетенции родителей</a:t>
          </a:r>
          <a:r>
            <a:rPr lang="ru-RU" dirty="0" smtClean="0"/>
            <a:t>;</a:t>
          </a:r>
          <a:endParaRPr lang="ru-RU" dirty="0"/>
        </a:p>
      </dgm:t>
    </dgm:pt>
    <dgm:pt modelId="{157B55C1-D7DE-4E7C-8EB6-A80F557EAC7B}" type="parTrans" cxnId="{4EDDD920-B7C3-4E09-8934-6DEF80EE1331}">
      <dgm:prSet/>
      <dgm:spPr/>
      <dgm:t>
        <a:bodyPr/>
        <a:lstStyle/>
        <a:p>
          <a:endParaRPr lang="ru-RU"/>
        </a:p>
      </dgm:t>
    </dgm:pt>
    <dgm:pt modelId="{A9DFDBC4-52C4-46AC-B2BF-4D764F4A3A87}" type="sibTrans" cxnId="{4EDDD920-B7C3-4E09-8934-6DEF80EE1331}">
      <dgm:prSet/>
      <dgm:spPr/>
      <dgm:t>
        <a:bodyPr/>
        <a:lstStyle/>
        <a:p>
          <a:endParaRPr lang="ru-RU"/>
        </a:p>
      </dgm:t>
    </dgm:pt>
    <dgm:pt modelId="{2175E001-5873-4A77-9684-911AFD92C0F5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FF"/>
              </a:solidFill>
            </a:rPr>
            <a:t>* формирование семейных ценностей и традиций;</a:t>
          </a:r>
          <a:endParaRPr lang="ru-RU" b="1" dirty="0">
            <a:solidFill>
              <a:srgbClr val="0000FF"/>
            </a:solidFill>
          </a:endParaRPr>
        </a:p>
      </dgm:t>
    </dgm:pt>
    <dgm:pt modelId="{90D0FA80-C8C0-45AB-BF1F-DD6DFBD24642}" type="parTrans" cxnId="{3CECA81C-AB58-4095-B6A6-6B1BE5A28A6A}">
      <dgm:prSet/>
      <dgm:spPr/>
      <dgm:t>
        <a:bodyPr/>
        <a:lstStyle/>
        <a:p>
          <a:endParaRPr lang="ru-RU"/>
        </a:p>
      </dgm:t>
    </dgm:pt>
    <dgm:pt modelId="{1BCE10D3-ECAF-413B-B8FE-15E42D116839}" type="sibTrans" cxnId="{3CECA81C-AB58-4095-B6A6-6B1BE5A28A6A}">
      <dgm:prSet/>
      <dgm:spPr/>
      <dgm:t>
        <a:bodyPr/>
        <a:lstStyle/>
        <a:p>
          <a:endParaRPr lang="ru-RU"/>
        </a:p>
      </dgm:t>
    </dgm:pt>
    <dgm:pt modelId="{83DFC29C-C961-4C07-ACC2-3B19060E6E7A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FF"/>
              </a:solidFill>
            </a:rPr>
            <a:t>* вовлечение родителей в реабилитационный процесс совместно с их детьми посредством </a:t>
          </a:r>
          <a:r>
            <a:rPr lang="ru-RU" b="1" dirty="0" err="1" smtClean="0">
              <a:solidFill>
                <a:srgbClr val="0000FF"/>
              </a:solidFill>
            </a:rPr>
            <a:t>гардено</a:t>
          </a:r>
          <a:r>
            <a:rPr lang="ru-RU" b="1" dirty="0" smtClean="0">
              <a:solidFill>
                <a:srgbClr val="0000FF"/>
              </a:solidFill>
            </a:rPr>
            <a:t>- и трудотерапии;</a:t>
          </a:r>
          <a:endParaRPr lang="ru-RU" b="1" dirty="0">
            <a:solidFill>
              <a:srgbClr val="0000FF"/>
            </a:solidFill>
          </a:endParaRPr>
        </a:p>
      </dgm:t>
    </dgm:pt>
    <dgm:pt modelId="{2BC5CD2F-D85F-4A46-8636-8A5435DC0ED6}" type="parTrans" cxnId="{C2E26A82-E468-4AD7-9435-51A6E5404A0D}">
      <dgm:prSet/>
      <dgm:spPr/>
      <dgm:t>
        <a:bodyPr/>
        <a:lstStyle/>
        <a:p>
          <a:endParaRPr lang="ru-RU"/>
        </a:p>
      </dgm:t>
    </dgm:pt>
    <dgm:pt modelId="{523530A5-C638-44B4-B62D-A75E765D899F}" type="sibTrans" cxnId="{C2E26A82-E468-4AD7-9435-51A6E5404A0D}">
      <dgm:prSet/>
      <dgm:spPr/>
      <dgm:t>
        <a:bodyPr/>
        <a:lstStyle/>
        <a:p>
          <a:endParaRPr lang="ru-RU"/>
        </a:p>
      </dgm:t>
    </dgm:pt>
    <dgm:pt modelId="{9ECD9CEF-E4EE-4D5C-9F87-0070AF8BC706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FF"/>
              </a:solidFill>
            </a:rPr>
            <a:t>* профилактика употребления ПАВ и формирование навыков здорового образа жизни. </a:t>
          </a:r>
          <a:endParaRPr lang="ru-RU" b="1" dirty="0">
            <a:solidFill>
              <a:srgbClr val="0000FF"/>
            </a:solidFill>
          </a:endParaRPr>
        </a:p>
      </dgm:t>
    </dgm:pt>
    <dgm:pt modelId="{E57D4E35-9D6D-4380-9921-D7B4DC1B87F5}" type="parTrans" cxnId="{FC930690-C407-474A-B083-CEE6E6E02CC2}">
      <dgm:prSet/>
      <dgm:spPr/>
      <dgm:t>
        <a:bodyPr/>
        <a:lstStyle/>
        <a:p>
          <a:endParaRPr lang="ru-RU"/>
        </a:p>
      </dgm:t>
    </dgm:pt>
    <dgm:pt modelId="{476BE1BA-A5C7-4F62-BCEB-1B6A342BC7F2}" type="sibTrans" cxnId="{FC930690-C407-474A-B083-CEE6E6E02CC2}">
      <dgm:prSet/>
      <dgm:spPr/>
      <dgm:t>
        <a:bodyPr/>
        <a:lstStyle/>
        <a:p>
          <a:endParaRPr lang="ru-RU"/>
        </a:p>
      </dgm:t>
    </dgm:pt>
    <dgm:pt modelId="{C97E5C32-D65B-4088-88B6-011D4DB59073}" type="pres">
      <dgm:prSet presAssocID="{8D749A0B-211C-42DB-815B-18C8DD0EAF23}" presName="diagram" presStyleCnt="0">
        <dgm:presLayoutVars>
          <dgm:dir/>
          <dgm:resizeHandles val="exact"/>
        </dgm:presLayoutVars>
      </dgm:prSet>
      <dgm:spPr/>
    </dgm:pt>
    <dgm:pt modelId="{68F75EF8-F04F-4433-93F0-AAA8051F7E34}" type="pres">
      <dgm:prSet presAssocID="{CFF36167-DE64-44C4-BF94-FBB097673025}" presName="node" presStyleLbl="node1" presStyleIdx="0" presStyleCnt="5" custScaleX="129839">
        <dgm:presLayoutVars>
          <dgm:bulletEnabled val="1"/>
        </dgm:presLayoutVars>
      </dgm:prSet>
      <dgm:spPr/>
    </dgm:pt>
    <dgm:pt modelId="{96936ABE-C279-4F9D-B17E-A58913CECACC}" type="pres">
      <dgm:prSet presAssocID="{B750C577-B151-452A-B627-B595C330A1BC}" presName="sibTrans" presStyleCnt="0"/>
      <dgm:spPr/>
    </dgm:pt>
    <dgm:pt modelId="{18C61694-D407-442B-9F3A-F8CA33F582E1}" type="pres">
      <dgm:prSet presAssocID="{56CFDC4A-D4B1-446D-B7D5-FDEAA9065260}" presName="node" presStyleLbl="node1" presStyleIdx="1" presStyleCnt="5" custScaleX="137870">
        <dgm:presLayoutVars>
          <dgm:bulletEnabled val="1"/>
        </dgm:presLayoutVars>
      </dgm:prSet>
      <dgm:spPr/>
    </dgm:pt>
    <dgm:pt modelId="{BC8942DB-D8C4-44CD-B830-81C31E1146A3}" type="pres">
      <dgm:prSet presAssocID="{A9DFDBC4-52C4-46AC-B2BF-4D764F4A3A87}" presName="sibTrans" presStyleCnt="0"/>
      <dgm:spPr/>
    </dgm:pt>
    <dgm:pt modelId="{1C5BA4CE-CC34-4B97-91D0-14E3020B3992}" type="pres">
      <dgm:prSet presAssocID="{2175E001-5873-4A77-9684-911AFD92C0F5}" presName="node" presStyleLbl="node1" presStyleIdx="2" presStyleCnt="5" custScaleX="128039">
        <dgm:presLayoutVars>
          <dgm:bulletEnabled val="1"/>
        </dgm:presLayoutVars>
      </dgm:prSet>
      <dgm:spPr/>
    </dgm:pt>
    <dgm:pt modelId="{72EE59D4-DE40-49ED-BA87-3A476F1D39BD}" type="pres">
      <dgm:prSet presAssocID="{1BCE10D3-ECAF-413B-B8FE-15E42D116839}" presName="sibTrans" presStyleCnt="0"/>
      <dgm:spPr/>
    </dgm:pt>
    <dgm:pt modelId="{D359F125-772A-4B51-B452-D027226D7DB3}" type="pres">
      <dgm:prSet presAssocID="{83DFC29C-C961-4C07-ACC2-3B19060E6E7A}" presName="node" presStyleLbl="node1" presStyleIdx="3" presStyleCnt="5" custScaleX="127050">
        <dgm:presLayoutVars>
          <dgm:bulletEnabled val="1"/>
        </dgm:presLayoutVars>
      </dgm:prSet>
      <dgm:spPr/>
    </dgm:pt>
    <dgm:pt modelId="{188C98E3-DCF6-4142-A22D-C87E3D900529}" type="pres">
      <dgm:prSet presAssocID="{523530A5-C638-44B4-B62D-A75E765D899F}" presName="sibTrans" presStyleCnt="0"/>
      <dgm:spPr/>
    </dgm:pt>
    <dgm:pt modelId="{75A3BD57-3C44-47E3-802B-6E9D94BE57A0}" type="pres">
      <dgm:prSet presAssocID="{9ECD9CEF-E4EE-4D5C-9F87-0070AF8BC706}" presName="node" presStyleLbl="node1" presStyleIdx="4" presStyleCnt="5" custScaleX="167709">
        <dgm:presLayoutVars>
          <dgm:bulletEnabled val="1"/>
        </dgm:presLayoutVars>
      </dgm:prSet>
      <dgm:spPr/>
    </dgm:pt>
  </dgm:ptLst>
  <dgm:cxnLst>
    <dgm:cxn modelId="{6A147E4C-7D74-4AB1-BD44-0660F5F08EDC}" type="presOf" srcId="{9ECD9CEF-E4EE-4D5C-9F87-0070AF8BC706}" destId="{75A3BD57-3C44-47E3-802B-6E9D94BE57A0}" srcOrd="0" destOrd="0" presId="urn:microsoft.com/office/officeart/2005/8/layout/default"/>
    <dgm:cxn modelId="{FC930690-C407-474A-B083-CEE6E6E02CC2}" srcId="{8D749A0B-211C-42DB-815B-18C8DD0EAF23}" destId="{9ECD9CEF-E4EE-4D5C-9F87-0070AF8BC706}" srcOrd="4" destOrd="0" parTransId="{E57D4E35-9D6D-4380-9921-D7B4DC1B87F5}" sibTransId="{476BE1BA-A5C7-4F62-BCEB-1B6A342BC7F2}"/>
    <dgm:cxn modelId="{2EBEC7D2-2537-4678-AA05-6E58CAF2D507}" type="presOf" srcId="{8D749A0B-211C-42DB-815B-18C8DD0EAF23}" destId="{C97E5C32-D65B-4088-88B6-011D4DB59073}" srcOrd="0" destOrd="0" presId="urn:microsoft.com/office/officeart/2005/8/layout/default"/>
    <dgm:cxn modelId="{15E82B50-0828-4EE8-BA6B-BFD27EC256FF}" type="presOf" srcId="{CFF36167-DE64-44C4-BF94-FBB097673025}" destId="{68F75EF8-F04F-4433-93F0-AAA8051F7E34}" srcOrd="0" destOrd="0" presId="urn:microsoft.com/office/officeart/2005/8/layout/default"/>
    <dgm:cxn modelId="{C2E26A82-E468-4AD7-9435-51A6E5404A0D}" srcId="{8D749A0B-211C-42DB-815B-18C8DD0EAF23}" destId="{83DFC29C-C961-4C07-ACC2-3B19060E6E7A}" srcOrd="3" destOrd="0" parTransId="{2BC5CD2F-D85F-4A46-8636-8A5435DC0ED6}" sibTransId="{523530A5-C638-44B4-B62D-A75E765D899F}"/>
    <dgm:cxn modelId="{9AF39A40-4FCA-4E57-BD60-6D2601E69681}" srcId="{8D749A0B-211C-42DB-815B-18C8DD0EAF23}" destId="{CFF36167-DE64-44C4-BF94-FBB097673025}" srcOrd="0" destOrd="0" parTransId="{83EEC0F4-250E-482D-BD63-B26CE11ABE68}" sibTransId="{B750C577-B151-452A-B627-B595C330A1BC}"/>
    <dgm:cxn modelId="{4EDDD920-B7C3-4E09-8934-6DEF80EE1331}" srcId="{8D749A0B-211C-42DB-815B-18C8DD0EAF23}" destId="{56CFDC4A-D4B1-446D-B7D5-FDEAA9065260}" srcOrd="1" destOrd="0" parTransId="{157B55C1-D7DE-4E7C-8EB6-A80F557EAC7B}" sibTransId="{A9DFDBC4-52C4-46AC-B2BF-4D764F4A3A87}"/>
    <dgm:cxn modelId="{182C78F7-7680-4B5D-8C20-7B7105BBE100}" type="presOf" srcId="{56CFDC4A-D4B1-446D-B7D5-FDEAA9065260}" destId="{18C61694-D407-442B-9F3A-F8CA33F582E1}" srcOrd="0" destOrd="0" presId="urn:microsoft.com/office/officeart/2005/8/layout/default"/>
    <dgm:cxn modelId="{3488443D-644E-472C-981B-D62FF83DD402}" type="presOf" srcId="{2175E001-5873-4A77-9684-911AFD92C0F5}" destId="{1C5BA4CE-CC34-4B97-91D0-14E3020B3992}" srcOrd="0" destOrd="0" presId="urn:microsoft.com/office/officeart/2005/8/layout/default"/>
    <dgm:cxn modelId="{3CECA81C-AB58-4095-B6A6-6B1BE5A28A6A}" srcId="{8D749A0B-211C-42DB-815B-18C8DD0EAF23}" destId="{2175E001-5873-4A77-9684-911AFD92C0F5}" srcOrd="2" destOrd="0" parTransId="{90D0FA80-C8C0-45AB-BF1F-DD6DFBD24642}" sibTransId="{1BCE10D3-ECAF-413B-B8FE-15E42D116839}"/>
    <dgm:cxn modelId="{188DD94B-D4C7-45A2-9D9A-3E4577C1EF6E}" type="presOf" srcId="{83DFC29C-C961-4C07-ACC2-3B19060E6E7A}" destId="{D359F125-772A-4B51-B452-D027226D7DB3}" srcOrd="0" destOrd="0" presId="urn:microsoft.com/office/officeart/2005/8/layout/default"/>
    <dgm:cxn modelId="{205A9E1D-DB7F-4E9F-9317-7D3D88C797E0}" type="presParOf" srcId="{C97E5C32-D65B-4088-88B6-011D4DB59073}" destId="{68F75EF8-F04F-4433-93F0-AAA8051F7E34}" srcOrd="0" destOrd="0" presId="urn:microsoft.com/office/officeart/2005/8/layout/default"/>
    <dgm:cxn modelId="{52BAF254-09E1-49E8-9F6C-49519B6189BB}" type="presParOf" srcId="{C97E5C32-D65B-4088-88B6-011D4DB59073}" destId="{96936ABE-C279-4F9D-B17E-A58913CECACC}" srcOrd="1" destOrd="0" presId="urn:microsoft.com/office/officeart/2005/8/layout/default"/>
    <dgm:cxn modelId="{CE9A8072-DB0C-4B5D-9942-ACBBAD2125A9}" type="presParOf" srcId="{C97E5C32-D65B-4088-88B6-011D4DB59073}" destId="{18C61694-D407-442B-9F3A-F8CA33F582E1}" srcOrd="2" destOrd="0" presId="urn:microsoft.com/office/officeart/2005/8/layout/default"/>
    <dgm:cxn modelId="{681C05F4-A263-4642-8E2D-34BE978E6577}" type="presParOf" srcId="{C97E5C32-D65B-4088-88B6-011D4DB59073}" destId="{BC8942DB-D8C4-44CD-B830-81C31E1146A3}" srcOrd="3" destOrd="0" presId="urn:microsoft.com/office/officeart/2005/8/layout/default"/>
    <dgm:cxn modelId="{A33BE3F4-372E-4A20-8ED4-E41DBA31EA60}" type="presParOf" srcId="{C97E5C32-D65B-4088-88B6-011D4DB59073}" destId="{1C5BA4CE-CC34-4B97-91D0-14E3020B3992}" srcOrd="4" destOrd="0" presId="urn:microsoft.com/office/officeart/2005/8/layout/default"/>
    <dgm:cxn modelId="{CEDCEB4F-601B-4CAC-83CA-EFF6689E02FC}" type="presParOf" srcId="{C97E5C32-D65B-4088-88B6-011D4DB59073}" destId="{72EE59D4-DE40-49ED-BA87-3A476F1D39BD}" srcOrd="5" destOrd="0" presId="urn:microsoft.com/office/officeart/2005/8/layout/default"/>
    <dgm:cxn modelId="{E145CEE3-A065-4C0D-850A-2CBBFD7D77E9}" type="presParOf" srcId="{C97E5C32-D65B-4088-88B6-011D4DB59073}" destId="{D359F125-772A-4B51-B452-D027226D7DB3}" srcOrd="6" destOrd="0" presId="urn:microsoft.com/office/officeart/2005/8/layout/default"/>
    <dgm:cxn modelId="{3BE20460-343B-4EF9-A4AE-CF104ADCE180}" type="presParOf" srcId="{C97E5C32-D65B-4088-88B6-011D4DB59073}" destId="{188C98E3-DCF6-4142-A22D-C87E3D900529}" srcOrd="7" destOrd="0" presId="urn:microsoft.com/office/officeart/2005/8/layout/default"/>
    <dgm:cxn modelId="{3CF2BB61-E0C6-4B20-8247-6D824AC3DFEF}" type="presParOf" srcId="{C97E5C32-D65B-4088-88B6-011D4DB59073}" destId="{75A3BD57-3C44-47E3-802B-6E9D94BE57A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A3D8A5-14F2-4274-B310-F285E2F34054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B9CDF6-2CA6-4F4C-8A07-2381869E6065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00FF"/>
              </a:solidFill>
            </a:rPr>
            <a:t>Восстановление здоровой социальной среды</a:t>
          </a:r>
          <a:endParaRPr lang="ru-RU" sz="1800" b="1" dirty="0">
            <a:solidFill>
              <a:srgbClr val="0000FF"/>
            </a:solidFill>
          </a:endParaRPr>
        </a:p>
      </dgm:t>
    </dgm:pt>
    <dgm:pt modelId="{564098C1-4EAA-4DAB-92C4-67CDD2806F5E}" type="parTrans" cxnId="{E5D59C18-C7BE-4E2C-B228-A973AFC25067}">
      <dgm:prSet/>
      <dgm:spPr/>
      <dgm:t>
        <a:bodyPr/>
        <a:lstStyle/>
        <a:p>
          <a:endParaRPr lang="ru-RU"/>
        </a:p>
      </dgm:t>
    </dgm:pt>
    <dgm:pt modelId="{7EC997CA-D3A1-4B45-BBB5-15A6A828DF61}" type="sibTrans" cxnId="{E5D59C18-C7BE-4E2C-B228-A973AFC25067}">
      <dgm:prSet/>
      <dgm:spPr/>
      <dgm:t>
        <a:bodyPr/>
        <a:lstStyle/>
        <a:p>
          <a:endParaRPr lang="ru-RU"/>
        </a:p>
      </dgm:t>
    </dgm:pt>
    <dgm:pt modelId="{5FF42738-5743-4FBD-8828-445AA31213A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00FF"/>
              </a:solidFill>
            </a:rPr>
            <a:t>Повышение правосознания и педагогической грамотности родителей.</a:t>
          </a:r>
          <a:endParaRPr lang="ru-RU" sz="1800" b="1" dirty="0">
            <a:solidFill>
              <a:srgbClr val="0000FF"/>
            </a:solidFill>
          </a:endParaRPr>
        </a:p>
      </dgm:t>
    </dgm:pt>
    <dgm:pt modelId="{EBC1B7D1-748A-4B6A-98CD-2282334196D5}" type="parTrans" cxnId="{8D60F4B0-EE0A-4C9C-A26D-2FCE414DFA36}">
      <dgm:prSet/>
      <dgm:spPr/>
      <dgm:t>
        <a:bodyPr/>
        <a:lstStyle/>
        <a:p>
          <a:endParaRPr lang="ru-RU"/>
        </a:p>
      </dgm:t>
    </dgm:pt>
    <dgm:pt modelId="{70635A6D-8BDD-4B4B-BD67-8AAE838A6A12}" type="sibTrans" cxnId="{8D60F4B0-EE0A-4C9C-A26D-2FCE414DFA36}">
      <dgm:prSet/>
      <dgm:spPr/>
      <dgm:t>
        <a:bodyPr/>
        <a:lstStyle/>
        <a:p>
          <a:endParaRPr lang="ru-RU"/>
        </a:p>
      </dgm:t>
    </dgm:pt>
    <dgm:pt modelId="{A81024CA-C49E-4114-851F-6113CC4A5426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00FF"/>
              </a:solidFill>
            </a:rPr>
            <a:t>Сокращение количества лишений родительских прав</a:t>
          </a:r>
          <a:endParaRPr lang="ru-RU" sz="1800" b="1" dirty="0">
            <a:solidFill>
              <a:srgbClr val="0000FF"/>
            </a:solidFill>
          </a:endParaRPr>
        </a:p>
      </dgm:t>
    </dgm:pt>
    <dgm:pt modelId="{66F1A7AF-B460-4F1C-BFC6-8201C8D7AF9E}" type="parTrans" cxnId="{4F3CBF6B-85B4-4C18-8196-9C3B127C4406}">
      <dgm:prSet/>
      <dgm:spPr/>
      <dgm:t>
        <a:bodyPr/>
        <a:lstStyle/>
        <a:p>
          <a:endParaRPr lang="ru-RU"/>
        </a:p>
      </dgm:t>
    </dgm:pt>
    <dgm:pt modelId="{78804F06-E1DE-4DBE-BF33-C4094060A44E}" type="sibTrans" cxnId="{4F3CBF6B-85B4-4C18-8196-9C3B127C4406}">
      <dgm:prSet/>
      <dgm:spPr/>
      <dgm:t>
        <a:bodyPr/>
        <a:lstStyle/>
        <a:p>
          <a:endParaRPr lang="ru-RU"/>
        </a:p>
      </dgm:t>
    </dgm:pt>
    <dgm:pt modelId="{438CC4FF-DA31-4B88-9333-B8458485F296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00FF"/>
              </a:solidFill>
            </a:rPr>
            <a:t>Увеличение доли детей вернувшихся в родные семьи</a:t>
          </a:r>
          <a:endParaRPr lang="ru-RU" sz="1800" b="1" dirty="0">
            <a:solidFill>
              <a:srgbClr val="0000FF"/>
            </a:solidFill>
          </a:endParaRPr>
        </a:p>
      </dgm:t>
    </dgm:pt>
    <dgm:pt modelId="{D3AB38D6-EF80-433E-867C-A068F977D1DE}" type="parTrans" cxnId="{8B4E0CD6-AE19-4B9C-B636-B693DBBF39FC}">
      <dgm:prSet/>
      <dgm:spPr/>
      <dgm:t>
        <a:bodyPr/>
        <a:lstStyle/>
        <a:p>
          <a:endParaRPr lang="ru-RU"/>
        </a:p>
      </dgm:t>
    </dgm:pt>
    <dgm:pt modelId="{7EC3D850-D1DA-4976-8E41-3F2FEEFC8D68}" type="sibTrans" cxnId="{8B4E0CD6-AE19-4B9C-B636-B693DBBF39FC}">
      <dgm:prSet/>
      <dgm:spPr/>
      <dgm:t>
        <a:bodyPr/>
        <a:lstStyle/>
        <a:p>
          <a:endParaRPr lang="ru-RU"/>
        </a:p>
      </dgm:t>
    </dgm:pt>
    <dgm:pt modelId="{FD50C5C8-D60A-4737-AA6B-DDF42107FD37}" type="pres">
      <dgm:prSet presAssocID="{5BA3D8A5-14F2-4274-B310-F285E2F34054}" presName="cycle" presStyleCnt="0">
        <dgm:presLayoutVars>
          <dgm:dir/>
          <dgm:resizeHandles val="exact"/>
        </dgm:presLayoutVars>
      </dgm:prSet>
      <dgm:spPr/>
    </dgm:pt>
    <dgm:pt modelId="{A910867E-34CE-432B-B79F-AE6E4B4BEEAA}" type="pres">
      <dgm:prSet presAssocID="{87B9CDF6-2CA6-4F4C-8A07-2381869E6065}" presName="node" presStyleLbl="node1" presStyleIdx="0" presStyleCnt="4" custScaleX="215548">
        <dgm:presLayoutVars>
          <dgm:bulletEnabled val="1"/>
        </dgm:presLayoutVars>
      </dgm:prSet>
      <dgm:spPr/>
    </dgm:pt>
    <dgm:pt modelId="{80DB30A5-6817-4403-9DB1-E269D9351629}" type="pres">
      <dgm:prSet presAssocID="{87B9CDF6-2CA6-4F4C-8A07-2381869E6065}" presName="spNode" presStyleCnt="0"/>
      <dgm:spPr/>
    </dgm:pt>
    <dgm:pt modelId="{A3DCE88B-9286-462E-A747-56C668CDE7CC}" type="pres">
      <dgm:prSet presAssocID="{7EC997CA-D3A1-4B45-BBB5-15A6A828DF61}" presName="sibTrans" presStyleLbl="sibTrans1D1" presStyleIdx="0" presStyleCnt="4"/>
      <dgm:spPr/>
    </dgm:pt>
    <dgm:pt modelId="{0D2CB321-B558-4073-8182-32F8177391AA}" type="pres">
      <dgm:prSet presAssocID="{5FF42738-5743-4FBD-8828-445AA31213A2}" presName="node" presStyleLbl="node1" presStyleIdx="1" presStyleCnt="4" custScaleX="179892">
        <dgm:presLayoutVars>
          <dgm:bulletEnabled val="1"/>
        </dgm:presLayoutVars>
      </dgm:prSet>
      <dgm:spPr/>
    </dgm:pt>
    <dgm:pt modelId="{12D71CDC-6BE2-4440-A36A-1F18723D0096}" type="pres">
      <dgm:prSet presAssocID="{5FF42738-5743-4FBD-8828-445AA31213A2}" presName="spNode" presStyleCnt="0"/>
      <dgm:spPr/>
    </dgm:pt>
    <dgm:pt modelId="{751BB55C-29E5-47FE-A363-B2358B3E2847}" type="pres">
      <dgm:prSet presAssocID="{70635A6D-8BDD-4B4B-BD67-8AAE838A6A12}" presName="sibTrans" presStyleLbl="sibTrans1D1" presStyleIdx="1" presStyleCnt="4"/>
      <dgm:spPr/>
    </dgm:pt>
    <dgm:pt modelId="{D72D01A6-C6BD-48C7-BDEB-BC06925326D0}" type="pres">
      <dgm:prSet presAssocID="{A81024CA-C49E-4114-851F-6113CC4A5426}" presName="node" presStyleLbl="node1" presStyleIdx="2" presStyleCnt="4" custScaleX="173775">
        <dgm:presLayoutVars>
          <dgm:bulletEnabled val="1"/>
        </dgm:presLayoutVars>
      </dgm:prSet>
      <dgm:spPr/>
    </dgm:pt>
    <dgm:pt modelId="{0A66F23A-5B4C-4917-8DCE-89859F4D5831}" type="pres">
      <dgm:prSet presAssocID="{A81024CA-C49E-4114-851F-6113CC4A5426}" presName="spNode" presStyleCnt="0"/>
      <dgm:spPr/>
    </dgm:pt>
    <dgm:pt modelId="{E2E12FD1-27AD-435B-B3E0-BA8A5CF1E048}" type="pres">
      <dgm:prSet presAssocID="{78804F06-E1DE-4DBE-BF33-C4094060A44E}" presName="sibTrans" presStyleLbl="sibTrans1D1" presStyleIdx="2" presStyleCnt="4"/>
      <dgm:spPr/>
    </dgm:pt>
    <dgm:pt modelId="{99E7EAA3-2E75-4DD9-8CA0-E574B9D2761D}" type="pres">
      <dgm:prSet presAssocID="{438CC4FF-DA31-4B88-9333-B8458485F296}" presName="node" presStyleLbl="node1" presStyleIdx="3" presStyleCnt="4" custScaleX="179119">
        <dgm:presLayoutVars>
          <dgm:bulletEnabled val="1"/>
        </dgm:presLayoutVars>
      </dgm:prSet>
      <dgm:spPr/>
    </dgm:pt>
    <dgm:pt modelId="{8E1664E4-3A22-4571-8826-F7AE388EFD1F}" type="pres">
      <dgm:prSet presAssocID="{438CC4FF-DA31-4B88-9333-B8458485F296}" presName="spNode" presStyleCnt="0"/>
      <dgm:spPr/>
    </dgm:pt>
    <dgm:pt modelId="{930D1575-FF42-4D16-9F48-EB4D2D533380}" type="pres">
      <dgm:prSet presAssocID="{7EC3D850-D1DA-4976-8E41-3F2FEEFC8D68}" presName="sibTrans" presStyleLbl="sibTrans1D1" presStyleIdx="3" presStyleCnt="4"/>
      <dgm:spPr/>
    </dgm:pt>
  </dgm:ptLst>
  <dgm:cxnLst>
    <dgm:cxn modelId="{2E2F6306-0CB7-41BC-AB95-DCA1F5F5AEB2}" type="presOf" srcId="{7EC997CA-D3A1-4B45-BBB5-15A6A828DF61}" destId="{A3DCE88B-9286-462E-A747-56C668CDE7CC}" srcOrd="0" destOrd="0" presId="urn:microsoft.com/office/officeart/2005/8/layout/cycle6"/>
    <dgm:cxn modelId="{51019695-5E4E-4C7F-8970-704D2B40ECF1}" type="presOf" srcId="{70635A6D-8BDD-4B4B-BD67-8AAE838A6A12}" destId="{751BB55C-29E5-47FE-A363-B2358B3E2847}" srcOrd="0" destOrd="0" presId="urn:microsoft.com/office/officeart/2005/8/layout/cycle6"/>
    <dgm:cxn modelId="{DD62D4B0-93E3-41B4-9434-74B8D1DB986E}" type="presOf" srcId="{7EC3D850-D1DA-4976-8E41-3F2FEEFC8D68}" destId="{930D1575-FF42-4D16-9F48-EB4D2D533380}" srcOrd="0" destOrd="0" presId="urn:microsoft.com/office/officeart/2005/8/layout/cycle6"/>
    <dgm:cxn modelId="{4AC2E312-82A6-4F18-8D4C-22D9148E39C2}" type="presOf" srcId="{A81024CA-C49E-4114-851F-6113CC4A5426}" destId="{D72D01A6-C6BD-48C7-BDEB-BC06925326D0}" srcOrd="0" destOrd="0" presId="urn:microsoft.com/office/officeart/2005/8/layout/cycle6"/>
    <dgm:cxn modelId="{4F3CBF6B-85B4-4C18-8196-9C3B127C4406}" srcId="{5BA3D8A5-14F2-4274-B310-F285E2F34054}" destId="{A81024CA-C49E-4114-851F-6113CC4A5426}" srcOrd="2" destOrd="0" parTransId="{66F1A7AF-B460-4F1C-BFC6-8201C8D7AF9E}" sibTransId="{78804F06-E1DE-4DBE-BF33-C4094060A44E}"/>
    <dgm:cxn modelId="{8B4E0CD6-AE19-4B9C-B636-B693DBBF39FC}" srcId="{5BA3D8A5-14F2-4274-B310-F285E2F34054}" destId="{438CC4FF-DA31-4B88-9333-B8458485F296}" srcOrd="3" destOrd="0" parTransId="{D3AB38D6-EF80-433E-867C-A068F977D1DE}" sibTransId="{7EC3D850-D1DA-4976-8E41-3F2FEEFC8D68}"/>
    <dgm:cxn modelId="{8D60F4B0-EE0A-4C9C-A26D-2FCE414DFA36}" srcId="{5BA3D8A5-14F2-4274-B310-F285E2F34054}" destId="{5FF42738-5743-4FBD-8828-445AA31213A2}" srcOrd="1" destOrd="0" parTransId="{EBC1B7D1-748A-4B6A-98CD-2282334196D5}" sibTransId="{70635A6D-8BDD-4B4B-BD67-8AAE838A6A12}"/>
    <dgm:cxn modelId="{A3E43AFD-8C5D-4B87-ACEB-CD2E3272F7C5}" type="presOf" srcId="{5BA3D8A5-14F2-4274-B310-F285E2F34054}" destId="{FD50C5C8-D60A-4737-AA6B-DDF42107FD37}" srcOrd="0" destOrd="0" presId="urn:microsoft.com/office/officeart/2005/8/layout/cycle6"/>
    <dgm:cxn modelId="{2C693C04-C1E9-47D6-B9CA-3A76CAD082BE}" type="presOf" srcId="{5FF42738-5743-4FBD-8828-445AA31213A2}" destId="{0D2CB321-B558-4073-8182-32F8177391AA}" srcOrd="0" destOrd="0" presId="urn:microsoft.com/office/officeart/2005/8/layout/cycle6"/>
    <dgm:cxn modelId="{E5D59C18-C7BE-4E2C-B228-A973AFC25067}" srcId="{5BA3D8A5-14F2-4274-B310-F285E2F34054}" destId="{87B9CDF6-2CA6-4F4C-8A07-2381869E6065}" srcOrd="0" destOrd="0" parTransId="{564098C1-4EAA-4DAB-92C4-67CDD2806F5E}" sibTransId="{7EC997CA-D3A1-4B45-BBB5-15A6A828DF61}"/>
    <dgm:cxn modelId="{0374B580-814C-45DB-8B6C-6797FFB335A9}" type="presOf" srcId="{87B9CDF6-2CA6-4F4C-8A07-2381869E6065}" destId="{A910867E-34CE-432B-B79F-AE6E4B4BEEAA}" srcOrd="0" destOrd="0" presId="urn:microsoft.com/office/officeart/2005/8/layout/cycle6"/>
    <dgm:cxn modelId="{CFE4930C-A433-43EC-A9D4-6B308FA519C6}" type="presOf" srcId="{438CC4FF-DA31-4B88-9333-B8458485F296}" destId="{99E7EAA3-2E75-4DD9-8CA0-E574B9D2761D}" srcOrd="0" destOrd="0" presId="urn:microsoft.com/office/officeart/2005/8/layout/cycle6"/>
    <dgm:cxn modelId="{C82C2933-D20B-412C-B782-523126D2BB88}" type="presOf" srcId="{78804F06-E1DE-4DBE-BF33-C4094060A44E}" destId="{E2E12FD1-27AD-435B-B3E0-BA8A5CF1E048}" srcOrd="0" destOrd="0" presId="urn:microsoft.com/office/officeart/2005/8/layout/cycle6"/>
    <dgm:cxn modelId="{850BF219-41CB-4768-AD27-04ECB9790D7C}" type="presParOf" srcId="{FD50C5C8-D60A-4737-AA6B-DDF42107FD37}" destId="{A910867E-34CE-432B-B79F-AE6E4B4BEEAA}" srcOrd="0" destOrd="0" presId="urn:microsoft.com/office/officeart/2005/8/layout/cycle6"/>
    <dgm:cxn modelId="{2728B71A-7F48-4852-AF75-A8248FC2242B}" type="presParOf" srcId="{FD50C5C8-D60A-4737-AA6B-DDF42107FD37}" destId="{80DB30A5-6817-4403-9DB1-E269D9351629}" srcOrd="1" destOrd="0" presId="urn:microsoft.com/office/officeart/2005/8/layout/cycle6"/>
    <dgm:cxn modelId="{5284BAF3-F8DD-48E6-91DB-2D0DCAC7061A}" type="presParOf" srcId="{FD50C5C8-D60A-4737-AA6B-DDF42107FD37}" destId="{A3DCE88B-9286-462E-A747-56C668CDE7CC}" srcOrd="2" destOrd="0" presId="urn:microsoft.com/office/officeart/2005/8/layout/cycle6"/>
    <dgm:cxn modelId="{341BC47A-48A1-4806-B203-7520BE9FC628}" type="presParOf" srcId="{FD50C5C8-D60A-4737-AA6B-DDF42107FD37}" destId="{0D2CB321-B558-4073-8182-32F8177391AA}" srcOrd="3" destOrd="0" presId="urn:microsoft.com/office/officeart/2005/8/layout/cycle6"/>
    <dgm:cxn modelId="{423E7FE0-C2E9-4C4E-8FFC-93AA7B2032FB}" type="presParOf" srcId="{FD50C5C8-D60A-4737-AA6B-DDF42107FD37}" destId="{12D71CDC-6BE2-4440-A36A-1F18723D0096}" srcOrd="4" destOrd="0" presId="urn:microsoft.com/office/officeart/2005/8/layout/cycle6"/>
    <dgm:cxn modelId="{1958B5AF-F615-4F79-B25D-BBBD3C57A7C8}" type="presParOf" srcId="{FD50C5C8-D60A-4737-AA6B-DDF42107FD37}" destId="{751BB55C-29E5-47FE-A363-B2358B3E2847}" srcOrd="5" destOrd="0" presId="urn:microsoft.com/office/officeart/2005/8/layout/cycle6"/>
    <dgm:cxn modelId="{196AD706-AC0E-4467-85D5-EB511E608254}" type="presParOf" srcId="{FD50C5C8-D60A-4737-AA6B-DDF42107FD37}" destId="{D72D01A6-C6BD-48C7-BDEB-BC06925326D0}" srcOrd="6" destOrd="0" presId="urn:microsoft.com/office/officeart/2005/8/layout/cycle6"/>
    <dgm:cxn modelId="{9BDFE9D5-BA6C-4EE6-97CF-210213CC674E}" type="presParOf" srcId="{FD50C5C8-D60A-4737-AA6B-DDF42107FD37}" destId="{0A66F23A-5B4C-4917-8DCE-89859F4D5831}" srcOrd="7" destOrd="0" presId="urn:microsoft.com/office/officeart/2005/8/layout/cycle6"/>
    <dgm:cxn modelId="{B7339FC7-B838-4BBE-94C0-A60B9E74A409}" type="presParOf" srcId="{FD50C5C8-D60A-4737-AA6B-DDF42107FD37}" destId="{E2E12FD1-27AD-435B-B3E0-BA8A5CF1E048}" srcOrd="8" destOrd="0" presId="urn:microsoft.com/office/officeart/2005/8/layout/cycle6"/>
    <dgm:cxn modelId="{7E78471F-D96D-427E-A9E2-3FD06A1F69F9}" type="presParOf" srcId="{FD50C5C8-D60A-4737-AA6B-DDF42107FD37}" destId="{99E7EAA3-2E75-4DD9-8CA0-E574B9D2761D}" srcOrd="9" destOrd="0" presId="urn:microsoft.com/office/officeart/2005/8/layout/cycle6"/>
    <dgm:cxn modelId="{2F0998DD-35F9-4ECB-9FA0-2B4B4AB26ACC}" type="presParOf" srcId="{FD50C5C8-D60A-4737-AA6B-DDF42107FD37}" destId="{8E1664E4-3A22-4571-8826-F7AE388EFD1F}" srcOrd="10" destOrd="0" presId="urn:microsoft.com/office/officeart/2005/8/layout/cycle6"/>
    <dgm:cxn modelId="{3404CB31-4BCC-42AC-B113-5C36838F0B55}" type="presParOf" srcId="{FD50C5C8-D60A-4737-AA6B-DDF42107FD37}" destId="{930D1575-FF42-4D16-9F48-EB4D2D53338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18706A-8181-44C2-BA88-3206E6D88D99}">
      <dsp:nvSpPr>
        <dsp:cNvPr id="0" name=""/>
        <dsp:cNvSpPr/>
      </dsp:nvSpPr>
      <dsp:spPr>
        <a:xfrm>
          <a:off x="3023931" y="-287473"/>
          <a:ext cx="2079341" cy="21663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Оптимизация деятельности – изменение структуры отделений. заведующих отделениями</a:t>
          </a:r>
          <a:r>
            <a:rPr lang="ru-RU" sz="1200" b="1" kern="1200" dirty="0" smtClean="0"/>
            <a:t>.</a:t>
          </a:r>
          <a:endParaRPr lang="ru-RU" sz="1200" b="1" kern="1200" dirty="0"/>
        </a:p>
      </dsp:txBody>
      <dsp:txXfrm>
        <a:off x="3023931" y="-287473"/>
        <a:ext cx="2079341" cy="2166322"/>
      </dsp:txXfrm>
    </dsp:sp>
    <dsp:sp modelId="{CBA2E28E-51FF-4A48-9F27-0A6731179788}">
      <dsp:nvSpPr>
        <dsp:cNvPr id="0" name=""/>
        <dsp:cNvSpPr/>
      </dsp:nvSpPr>
      <dsp:spPr>
        <a:xfrm rot="2160000">
          <a:off x="4930358" y="1193431"/>
          <a:ext cx="58142" cy="506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2160000">
        <a:off x="4930358" y="1193431"/>
        <a:ext cx="58142" cy="506227"/>
      </dsp:txXfrm>
    </dsp:sp>
    <dsp:sp modelId="{F54DE8DA-8A8A-4E25-A997-A363D0B8A702}">
      <dsp:nvSpPr>
        <dsp:cNvPr id="0" name=""/>
        <dsp:cNvSpPr/>
      </dsp:nvSpPr>
      <dsp:spPr>
        <a:xfrm>
          <a:off x="4683692" y="1179671"/>
          <a:ext cx="2403896" cy="18796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</a:rPr>
            <a:t>Поддержание высокого уровня профессиональной компетенции и мотивации.</a:t>
          </a:r>
          <a:endParaRPr lang="ru-RU" sz="1400" b="1" kern="1200" dirty="0">
            <a:solidFill>
              <a:srgbClr val="0000FF"/>
            </a:solidFill>
          </a:endParaRPr>
        </a:p>
      </dsp:txBody>
      <dsp:txXfrm>
        <a:off x="4683692" y="1179671"/>
        <a:ext cx="2403896" cy="1879610"/>
      </dsp:txXfrm>
    </dsp:sp>
    <dsp:sp modelId="{C4D7919C-EF96-469F-9ED7-6BF49226287E}">
      <dsp:nvSpPr>
        <dsp:cNvPr id="0" name=""/>
        <dsp:cNvSpPr/>
      </dsp:nvSpPr>
      <dsp:spPr>
        <a:xfrm rot="6480000">
          <a:off x="5467763" y="2912782"/>
          <a:ext cx="155750" cy="506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6480000">
        <a:off x="5467763" y="2912782"/>
        <a:ext cx="155750" cy="506227"/>
      </dsp:txXfrm>
    </dsp:sp>
    <dsp:sp modelId="{C19F6531-AE32-49CD-A4C1-84509E73B443}">
      <dsp:nvSpPr>
        <dsp:cNvPr id="0" name=""/>
        <dsp:cNvSpPr/>
      </dsp:nvSpPr>
      <dsp:spPr>
        <a:xfrm>
          <a:off x="4127034" y="3266799"/>
          <a:ext cx="2125299" cy="19892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высокого уровня профессиональной активности, рост профессиональной компетенции и личных достижений специалистов</a:t>
          </a:r>
          <a:endParaRPr lang="ru-RU" sz="1400" b="1" kern="1200" dirty="0"/>
        </a:p>
      </dsp:txBody>
      <dsp:txXfrm>
        <a:off x="4127034" y="3266799"/>
        <a:ext cx="2125299" cy="1989225"/>
      </dsp:txXfrm>
    </dsp:sp>
    <dsp:sp modelId="{4E28FF5C-925D-48B4-834A-721E5828576F}">
      <dsp:nvSpPr>
        <dsp:cNvPr id="0" name=""/>
        <dsp:cNvSpPr/>
      </dsp:nvSpPr>
      <dsp:spPr>
        <a:xfrm rot="10800000">
          <a:off x="3894872" y="4008298"/>
          <a:ext cx="164061" cy="506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894872" y="4008298"/>
        <a:ext cx="164061" cy="506227"/>
      </dsp:txXfrm>
    </dsp:sp>
    <dsp:sp modelId="{38C9C2FE-A25C-4EC2-A022-90106927334D}">
      <dsp:nvSpPr>
        <dsp:cNvPr id="0" name=""/>
        <dsp:cNvSpPr/>
      </dsp:nvSpPr>
      <dsp:spPr>
        <a:xfrm>
          <a:off x="2057554" y="3433397"/>
          <a:ext cx="1759930" cy="16560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Организация наставничества над молодыми специалистами.</a:t>
          </a:r>
          <a:endParaRPr lang="ru-RU" sz="1400" b="1" kern="1200" dirty="0"/>
        </a:p>
      </dsp:txBody>
      <dsp:txXfrm>
        <a:off x="2057554" y="3433397"/>
        <a:ext cx="1759930" cy="1656030"/>
      </dsp:txXfrm>
    </dsp:sp>
    <dsp:sp modelId="{ACED4748-4049-47C1-A5A3-582BD432995A}">
      <dsp:nvSpPr>
        <dsp:cNvPr id="0" name=""/>
        <dsp:cNvSpPr/>
      </dsp:nvSpPr>
      <dsp:spPr>
        <a:xfrm rot="15120000">
          <a:off x="2610097" y="3138482"/>
          <a:ext cx="89603" cy="506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5120000">
        <a:off x="2610097" y="3138482"/>
        <a:ext cx="89603" cy="506227"/>
      </dsp:txXfrm>
    </dsp:sp>
    <dsp:sp modelId="{7701D047-F5EF-41D6-BE6A-9EAC9714A6E0}">
      <dsp:nvSpPr>
        <dsp:cNvPr id="0" name=""/>
        <dsp:cNvSpPr/>
      </dsp:nvSpPr>
      <dsp:spPr>
        <a:xfrm>
          <a:off x="689275" y="891504"/>
          <a:ext cx="3104574" cy="24559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</a:rPr>
            <a:t>Продолжение взаимодействия и развитие сотрудничества с профессиональными образовательными учреждениями по вопросам организации прохождения студентами данных учебных учреждений практики на базе СРЦ «Согласие» позволит формировать кадровый резерв.</a:t>
          </a:r>
          <a:endParaRPr lang="ru-RU" sz="1200" b="1" kern="1200" dirty="0">
            <a:solidFill>
              <a:srgbClr val="0000FF"/>
            </a:solidFill>
          </a:endParaRPr>
        </a:p>
      </dsp:txBody>
      <dsp:txXfrm>
        <a:off x="689275" y="891504"/>
        <a:ext cx="3104574" cy="2455944"/>
      </dsp:txXfrm>
    </dsp:sp>
    <dsp:sp modelId="{3988A12F-5996-412D-9DA3-1F1343B3CCAC}">
      <dsp:nvSpPr>
        <dsp:cNvPr id="0" name=""/>
        <dsp:cNvSpPr/>
      </dsp:nvSpPr>
      <dsp:spPr>
        <a:xfrm rot="8640000">
          <a:off x="3243436" y="1097046"/>
          <a:ext cx="114000" cy="506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8640000">
        <a:off x="3243436" y="1097046"/>
        <a:ext cx="114000" cy="5062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904A59-A007-4203-8096-208CFD979D48}">
      <dsp:nvSpPr>
        <dsp:cNvPr id="0" name=""/>
        <dsp:cNvSpPr/>
      </dsp:nvSpPr>
      <dsp:spPr>
        <a:xfrm>
          <a:off x="1657450" y="144005"/>
          <a:ext cx="5938882" cy="5850957"/>
        </a:xfrm>
        <a:prstGeom prst="pie">
          <a:avLst>
            <a:gd name="adj1" fmla="val 16200000"/>
            <a:gd name="adj2" fmla="val 1928571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rgbClr val="0000FF"/>
              </a:solidFill>
            </a:rPr>
            <a:t>Арттерапия</a:t>
          </a:r>
          <a:endParaRPr lang="ru-RU" sz="1700" b="1" kern="1200" dirty="0">
            <a:solidFill>
              <a:srgbClr val="0000FF"/>
            </a:solidFill>
          </a:endParaRPr>
        </a:p>
      </dsp:txBody>
      <dsp:txXfrm>
        <a:off x="4777484" y="687308"/>
        <a:ext cx="1414019" cy="1114468"/>
      </dsp:txXfrm>
    </dsp:sp>
    <dsp:sp modelId="{3E5A40C9-5F6A-4551-8A24-120806E5DB11}">
      <dsp:nvSpPr>
        <dsp:cNvPr id="0" name=""/>
        <dsp:cNvSpPr/>
      </dsp:nvSpPr>
      <dsp:spPr>
        <a:xfrm>
          <a:off x="1691671" y="360033"/>
          <a:ext cx="5946619" cy="5589252"/>
        </a:xfrm>
        <a:prstGeom prst="pie">
          <a:avLst>
            <a:gd name="adj1" fmla="val 19285716"/>
            <a:gd name="adj2" fmla="val 771428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rgbClr val="0000FF"/>
              </a:solidFill>
            </a:rPr>
            <a:t>Канистерапия</a:t>
          </a:r>
          <a:r>
            <a:rPr lang="ru-RU" sz="1200" kern="1200" dirty="0" smtClean="0">
              <a:solidFill>
                <a:srgbClr val="0000FF"/>
              </a:solidFill>
            </a:rPr>
            <a:t> в работе с детьми и семьями, испытывающими трудности в социальной адаптации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5730417" y="2386137"/>
        <a:ext cx="1628241" cy="931542"/>
      </dsp:txXfrm>
    </dsp:sp>
    <dsp:sp modelId="{5B0E4287-DF25-42A0-8945-FCEFD6A4A2D8}">
      <dsp:nvSpPr>
        <dsp:cNvPr id="0" name=""/>
        <dsp:cNvSpPr/>
      </dsp:nvSpPr>
      <dsp:spPr>
        <a:xfrm>
          <a:off x="1600499" y="475162"/>
          <a:ext cx="6139851" cy="5573511"/>
        </a:xfrm>
        <a:prstGeom prst="pie">
          <a:avLst>
            <a:gd name="adj1" fmla="val 771428"/>
            <a:gd name="adj2" fmla="val 3857143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</a:rPr>
            <a:t>Реабилитация детей с ограниченными умственными и физическими возможностями</a:t>
          </a:r>
          <a:endParaRPr lang="ru-RU" sz="1200" b="1" kern="1200" dirty="0">
            <a:solidFill>
              <a:srgbClr val="0000FF"/>
            </a:solidFill>
          </a:endParaRPr>
        </a:p>
      </dsp:txBody>
      <dsp:txXfrm>
        <a:off x="5543161" y="3776141"/>
        <a:ext cx="1461869" cy="1028445"/>
      </dsp:txXfrm>
    </dsp:sp>
    <dsp:sp modelId="{011C46BA-49A3-45BA-90C8-19B50702305F}">
      <dsp:nvSpPr>
        <dsp:cNvPr id="0" name=""/>
        <dsp:cNvSpPr/>
      </dsp:nvSpPr>
      <dsp:spPr>
        <a:xfrm>
          <a:off x="755566" y="659323"/>
          <a:ext cx="7632866" cy="5299828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rgbClr val="0000FF"/>
              </a:solidFill>
            </a:rPr>
            <a:t>Онлайн-консультирование</a:t>
          </a:r>
          <a:r>
            <a:rPr lang="ru-RU" sz="1200" b="1" kern="1200" dirty="0" smtClean="0">
              <a:solidFill>
                <a:srgbClr val="0000FF"/>
              </a:solidFill>
            </a:rPr>
            <a:t>, в том числе родителей, имеющих детей с ОВЗ. Виртуальная приемная</a:t>
          </a:r>
          <a:endParaRPr lang="ru-RU" sz="1200" b="1" kern="1200" dirty="0">
            <a:solidFill>
              <a:srgbClr val="0000FF"/>
            </a:solidFill>
          </a:endParaRPr>
        </a:p>
      </dsp:txBody>
      <dsp:txXfrm>
        <a:off x="3686042" y="4823475"/>
        <a:ext cx="1771915" cy="883304"/>
      </dsp:txXfrm>
    </dsp:sp>
    <dsp:sp modelId="{791D55DE-AD80-4707-98E1-8D546ACCBC5D}">
      <dsp:nvSpPr>
        <dsp:cNvPr id="0" name=""/>
        <dsp:cNvSpPr/>
      </dsp:nvSpPr>
      <dsp:spPr>
        <a:xfrm>
          <a:off x="1331650" y="475162"/>
          <a:ext cx="6283848" cy="5573511"/>
        </a:xfrm>
        <a:prstGeom prst="pie">
          <a:avLst>
            <a:gd name="adj1" fmla="val 6942858"/>
            <a:gd name="adj2" fmla="val 10028574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</a:rPr>
            <a:t>Работа с несовершеннолетними правонарушителями по профилактике рецидивов</a:t>
          </a:r>
          <a:endParaRPr lang="ru-RU" sz="1200" b="1" kern="1200" dirty="0">
            <a:solidFill>
              <a:srgbClr val="0000FF"/>
            </a:solidFill>
          </a:endParaRPr>
        </a:p>
      </dsp:txBody>
      <dsp:txXfrm>
        <a:off x="2084216" y="3776141"/>
        <a:ext cx="1496154" cy="1028445"/>
      </dsp:txXfrm>
    </dsp:sp>
    <dsp:sp modelId="{8137970B-8129-415A-AC98-351389931107}">
      <dsp:nvSpPr>
        <dsp:cNvPr id="0" name=""/>
        <dsp:cNvSpPr/>
      </dsp:nvSpPr>
      <dsp:spPr>
        <a:xfrm>
          <a:off x="1475631" y="-72008"/>
          <a:ext cx="6234665" cy="6522552"/>
        </a:xfrm>
        <a:prstGeom prst="pie">
          <a:avLst>
            <a:gd name="adj1" fmla="val 10028574"/>
            <a:gd name="adj2" fmla="val 13114284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</a:rPr>
            <a:t>Организация трудовой занятости подростков</a:t>
          </a:r>
          <a:endParaRPr lang="ru-RU" sz="1600" b="1" kern="1200" dirty="0">
            <a:solidFill>
              <a:srgbClr val="0000FF"/>
            </a:solidFill>
          </a:endParaRPr>
        </a:p>
      </dsp:txBody>
      <dsp:txXfrm>
        <a:off x="1768809" y="2292416"/>
        <a:ext cx="1707110" cy="1087092"/>
      </dsp:txXfrm>
    </dsp:sp>
    <dsp:sp modelId="{543335A3-FF0E-4B8E-83DB-A3F71C12A6EF}">
      <dsp:nvSpPr>
        <dsp:cNvPr id="0" name=""/>
        <dsp:cNvSpPr/>
      </dsp:nvSpPr>
      <dsp:spPr>
        <a:xfrm>
          <a:off x="1403644" y="144005"/>
          <a:ext cx="6226927" cy="5850957"/>
        </a:xfrm>
        <a:prstGeom prst="pie">
          <a:avLst>
            <a:gd name="adj1" fmla="val 13114284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>
            <a:solidFill>
              <a:srgbClr val="0000FF"/>
            </a:solidFill>
          </a:endParaRP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>
            <a:solidFill>
              <a:srgbClr val="0000FF"/>
            </a:solidFill>
          </a:endParaRP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00FF"/>
              </a:solidFill>
            </a:rPr>
            <a:t>Для разрешения споров между родителями по воспитанию детей предполагается использование </a:t>
          </a:r>
          <a:r>
            <a:rPr lang="ru-RU" sz="1100" b="1" kern="1200" dirty="0" smtClean="0">
              <a:solidFill>
                <a:srgbClr val="0000FF"/>
              </a:solidFill>
            </a:rPr>
            <a:t>медиативной технологии</a:t>
          </a:r>
          <a:endParaRPr lang="ru-RU" sz="1100" b="1" kern="1200" dirty="0">
            <a:solidFill>
              <a:srgbClr val="0000FF"/>
            </a:solidFill>
          </a:endParaRPr>
        </a:p>
      </dsp:txBody>
      <dsp:txXfrm>
        <a:off x="2876609" y="687308"/>
        <a:ext cx="1482601" cy="1114468"/>
      </dsp:txXfrm>
    </dsp:sp>
    <dsp:sp modelId="{EEDB8327-C61E-48F2-A8CF-6775E32A0D67}">
      <dsp:nvSpPr>
        <dsp:cNvPr id="0" name=""/>
        <dsp:cNvSpPr/>
      </dsp:nvSpPr>
      <dsp:spPr>
        <a:xfrm>
          <a:off x="1691699" y="-143996"/>
          <a:ext cx="5955998" cy="5955998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9684F-E472-4F2F-BEBC-A4E8884B1522}">
      <dsp:nvSpPr>
        <dsp:cNvPr id="0" name=""/>
        <dsp:cNvSpPr/>
      </dsp:nvSpPr>
      <dsp:spPr>
        <a:xfrm>
          <a:off x="1907734" y="1"/>
          <a:ext cx="5955998" cy="5955998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5321F-158B-41D9-A52B-CDBBC6F122DF}">
      <dsp:nvSpPr>
        <dsp:cNvPr id="0" name=""/>
        <dsp:cNvSpPr/>
      </dsp:nvSpPr>
      <dsp:spPr>
        <a:xfrm>
          <a:off x="1979731" y="353350"/>
          <a:ext cx="5955998" cy="5955998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FF13C-2D6B-4F9F-9E58-41FEB3C14A8F}">
      <dsp:nvSpPr>
        <dsp:cNvPr id="0" name=""/>
        <dsp:cNvSpPr/>
      </dsp:nvSpPr>
      <dsp:spPr>
        <a:xfrm>
          <a:off x="1475678" y="353316"/>
          <a:ext cx="5955998" cy="5955998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479BC-2CC4-4EAC-9569-B907A45AA424}">
      <dsp:nvSpPr>
        <dsp:cNvPr id="0" name=""/>
        <dsp:cNvSpPr/>
      </dsp:nvSpPr>
      <dsp:spPr>
        <a:xfrm>
          <a:off x="1331647" y="353350"/>
          <a:ext cx="6099954" cy="5955998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BFFD1-027D-4AC3-B1C4-CCAA33D4A430}">
      <dsp:nvSpPr>
        <dsp:cNvPr id="0" name=""/>
        <dsp:cNvSpPr/>
      </dsp:nvSpPr>
      <dsp:spPr>
        <a:xfrm>
          <a:off x="1187594" y="216005"/>
          <a:ext cx="5955998" cy="5955998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49002-0A29-48EC-9C96-EC8F4E93F4A0}">
      <dsp:nvSpPr>
        <dsp:cNvPr id="0" name=""/>
        <dsp:cNvSpPr/>
      </dsp:nvSpPr>
      <dsp:spPr>
        <a:xfrm>
          <a:off x="1259614" y="-143996"/>
          <a:ext cx="5955998" cy="5955998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F75EF8-F04F-4433-93F0-AAA8051F7E34}">
      <dsp:nvSpPr>
        <dsp:cNvPr id="0" name=""/>
        <dsp:cNvSpPr/>
      </dsp:nvSpPr>
      <dsp:spPr>
        <a:xfrm>
          <a:off x="336077" y="2250"/>
          <a:ext cx="3456373" cy="15972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</a:rPr>
            <a:t>* формирование ответственного родительства;</a:t>
          </a:r>
          <a:endParaRPr lang="ru-RU" sz="2000" b="1" kern="1200" dirty="0">
            <a:solidFill>
              <a:srgbClr val="0000FF"/>
            </a:solidFill>
          </a:endParaRPr>
        </a:p>
      </dsp:txBody>
      <dsp:txXfrm>
        <a:off x="336077" y="2250"/>
        <a:ext cx="3456373" cy="1597227"/>
      </dsp:txXfrm>
    </dsp:sp>
    <dsp:sp modelId="{18C61694-D407-442B-9F3A-F8CA33F582E1}">
      <dsp:nvSpPr>
        <dsp:cNvPr id="0" name=""/>
        <dsp:cNvSpPr/>
      </dsp:nvSpPr>
      <dsp:spPr>
        <a:xfrm>
          <a:off x="4058655" y="2250"/>
          <a:ext cx="3670162" cy="1597227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</a:rPr>
            <a:t>* повышение уровня педагогической компетенции родителей</a:t>
          </a:r>
          <a:r>
            <a:rPr lang="ru-RU" sz="2000" kern="1200" dirty="0" smtClean="0"/>
            <a:t>;</a:t>
          </a:r>
          <a:endParaRPr lang="ru-RU" sz="2000" kern="1200" dirty="0"/>
        </a:p>
      </dsp:txBody>
      <dsp:txXfrm>
        <a:off x="4058655" y="2250"/>
        <a:ext cx="3670162" cy="1597227"/>
      </dsp:txXfrm>
    </dsp:sp>
    <dsp:sp modelId="{1C5BA4CE-CC34-4B97-91D0-14E3020B3992}">
      <dsp:nvSpPr>
        <dsp:cNvPr id="0" name=""/>
        <dsp:cNvSpPr/>
      </dsp:nvSpPr>
      <dsp:spPr>
        <a:xfrm>
          <a:off x="504052" y="1865682"/>
          <a:ext cx="3408456" cy="1597227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</a:rPr>
            <a:t>* формирование семейных ценностей и традиций;</a:t>
          </a:r>
          <a:endParaRPr lang="ru-RU" sz="2000" b="1" kern="1200" dirty="0">
            <a:solidFill>
              <a:srgbClr val="0000FF"/>
            </a:solidFill>
          </a:endParaRPr>
        </a:p>
      </dsp:txBody>
      <dsp:txXfrm>
        <a:off x="504052" y="1865682"/>
        <a:ext cx="3408456" cy="1597227"/>
      </dsp:txXfrm>
    </dsp:sp>
    <dsp:sp modelId="{D359F125-772A-4B51-B452-D027226D7DB3}">
      <dsp:nvSpPr>
        <dsp:cNvPr id="0" name=""/>
        <dsp:cNvSpPr/>
      </dsp:nvSpPr>
      <dsp:spPr>
        <a:xfrm>
          <a:off x="4178714" y="1865682"/>
          <a:ext cx="3382129" cy="1597227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</a:rPr>
            <a:t>* вовлечение родителей в реабилитационный процесс совместно с их детьми посредством </a:t>
          </a:r>
          <a:r>
            <a:rPr lang="ru-RU" sz="2000" b="1" kern="1200" dirty="0" err="1" smtClean="0">
              <a:solidFill>
                <a:srgbClr val="0000FF"/>
              </a:solidFill>
            </a:rPr>
            <a:t>гардено</a:t>
          </a:r>
          <a:r>
            <a:rPr lang="ru-RU" sz="2000" b="1" kern="1200" dirty="0" smtClean="0">
              <a:solidFill>
                <a:srgbClr val="0000FF"/>
              </a:solidFill>
            </a:rPr>
            <a:t>- и трудотерапии;</a:t>
          </a:r>
          <a:endParaRPr lang="ru-RU" sz="2000" b="1" kern="1200" dirty="0">
            <a:solidFill>
              <a:srgbClr val="0000FF"/>
            </a:solidFill>
          </a:endParaRPr>
        </a:p>
      </dsp:txBody>
      <dsp:txXfrm>
        <a:off x="4178714" y="1865682"/>
        <a:ext cx="3382129" cy="1597227"/>
      </dsp:txXfrm>
    </dsp:sp>
    <dsp:sp modelId="{75A3BD57-3C44-47E3-802B-6E9D94BE57A0}">
      <dsp:nvSpPr>
        <dsp:cNvPr id="0" name=""/>
        <dsp:cNvSpPr/>
      </dsp:nvSpPr>
      <dsp:spPr>
        <a:xfrm>
          <a:off x="1800202" y="3729114"/>
          <a:ext cx="4464490" cy="159722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</a:rPr>
            <a:t>* профилактика употребления ПАВ и формирование навыков здорового образа жизни. </a:t>
          </a:r>
          <a:endParaRPr lang="ru-RU" sz="2000" b="1" kern="1200" dirty="0">
            <a:solidFill>
              <a:srgbClr val="0000FF"/>
            </a:solidFill>
          </a:endParaRPr>
        </a:p>
      </dsp:txBody>
      <dsp:txXfrm>
        <a:off x="1800202" y="3729114"/>
        <a:ext cx="4464490" cy="15972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10867E-34CE-432B-B79F-AE6E4B4BEEAA}">
      <dsp:nvSpPr>
        <dsp:cNvPr id="0" name=""/>
        <dsp:cNvSpPr/>
      </dsp:nvSpPr>
      <dsp:spPr>
        <a:xfrm>
          <a:off x="1581322" y="821"/>
          <a:ext cx="4102805" cy="12372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</a:rPr>
            <a:t>Восстановление здоровой социальной среды</a:t>
          </a:r>
          <a:endParaRPr lang="ru-RU" sz="1800" b="1" kern="1200" dirty="0">
            <a:solidFill>
              <a:srgbClr val="0000FF"/>
            </a:solidFill>
          </a:endParaRPr>
        </a:p>
      </dsp:txBody>
      <dsp:txXfrm>
        <a:off x="1581322" y="821"/>
        <a:ext cx="4102805" cy="1237229"/>
      </dsp:txXfrm>
    </dsp:sp>
    <dsp:sp modelId="{A3DCE88B-9286-462E-A747-56C668CDE7CC}">
      <dsp:nvSpPr>
        <dsp:cNvPr id="0" name=""/>
        <dsp:cNvSpPr/>
      </dsp:nvSpPr>
      <dsp:spPr>
        <a:xfrm>
          <a:off x="1221893" y="985407"/>
          <a:ext cx="4089719" cy="4089719"/>
        </a:xfrm>
        <a:custGeom>
          <a:avLst/>
          <a:gdLst/>
          <a:ahLst/>
          <a:cxnLst/>
          <a:rect l="0" t="0" r="0" b="0"/>
          <a:pathLst>
            <a:path>
              <a:moveTo>
                <a:pt x="3039441" y="258170"/>
              </a:moveTo>
              <a:arcTo wR="2044859" hR="2044859" stAng="17946181" swAng="190763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CB321-B558-4073-8182-32F8177391AA}">
      <dsp:nvSpPr>
        <dsp:cNvPr id="0" name=""/>
        <dsp:cNvSpPr/>
      </dsp:nvSpPr>
      <dsp:spPr>
        <a:xfrm>
          <a:off x="3965526" y="2045681"/>
          <a:ext cx="3424118" cy="1237229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</a:rPr>
            <a:t>Повышение правосознания и педагогической грамотности родителей.</a:t>
          </a:r>
          <a:endParaRPr lang="ru-RU" sz="1800" b="1" kern="1200" dirty="0">
            <a:solidFill>
              <a:srgbClr val="0000FF"/>
            </a:solidFill>
          </a:endParaRPr>
        </a:p>
      </dsp:txBody>
      <dsp:txXfrm>
        <a:off x="3965526" y="2045681"/>
        <a:ext cx="3424118" cy="1237229"/>
      </dsp:txXfrm>
    </dsp:sp>
    <dsp:sp modelId="{751BB55C-29E5-47FE-A363-B2358B3E2847}">
      <dsp:nvSpPr>
        <dsp:cNvPr id="0" name=""/>
        <dsp:cNvSpPr/>
      </dsp:nvSpPr>
      <dsp:spPr>
        <a:xfrm>
          <a:off x="1221893" y="253464"/>
          <a:ext cx="4089719" cy="4089719"/>
        </a:xfrm>
        <a:custGeom>
          <a:avLst/>
          <a:gdLst/>
          <a:ahLst/>
          <a:cxnLst/>
          <a:rect l="0" t="0" r="0" b="0"/>
          <a:pathLst>
            <a:path>
              <a:moveTo>
                <a:pt x="3831549" y="3039441"/>
              </a:moveTo>
              <a:arcTo wR="2044859" hR="2044859" stAng="1746181" swAng="1907639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D01A6-C6BD-48C7-BDEB-BC06925326D0}">
      <dsp:nvSpPr>
        <dsp:cNvPr id="0" name=""/>
        <dsp:cNvSpPr/>
      </dsp:nvSpPr>
      <dsp:spPr>
        <a:xfrm>
          <a:off x="1978882" y="4090541"/>
          <a:ext cx="3307685" cy="1237229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</a:rPr>
            <a:t>Сокращение количества лишений родительских прав</a:t>
          </a:r>
          <a:endParaRPr lang="ru-RU" sz="1800" b="1" kern="1200" dirty="0">
            <a:solidFill>
              <a:srgbClr val="0000FF"/>
            </a:solidFill>
          </a:endParaRPr>
        </a:p>
      </dsp:txBody>
      <dsp:txXfrm>
        <a:off x="1978882" y="4090541"/>
        <a:ext cx="3307685" cy="1237229"/>
      </dsp:txXfrm>
    </dsp:sp>
    <dsp:sp modelId="{E2E12FD1-27AD-435B-B3E0-BA8A5CF1E048}">
      <dsp:nvSpPr>
        <dsp:cNvPr id="0" name=""/>
        <dsp:cNvSpPr/>
      </dsp:nvSpPr>
      <dsp:spPr>
        <a:xfrm>
          <a:off x="1953837" y="253464"/>
          <a:ext cx="4089719" cy="4089719"/>
        </a:xfrm>
        <a:custGeom>
          <a:avLst/>
          <a:gdLst/>
          <a:ahLst/>
          <a:cxnLst/>
          <a:rect l="0" t="0" r="0" b="0"/>
          <a:pathLst>
            <a:path>
              <a:moveTo>
                <a:pt x="1050278" y="3831549"/>
              </a:moveTo>
              <a:arcTo wR="2044859" hR="2044859" stAng="7146181" swAng="1907639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7EAA3-2E75-4DD9-8CA0-E574B9D2761D}">
      <dsp:nvSpPr>
        <dsp:cNvPr id="0" name=""/>
        <dsp:cNvSpPr/>
      </dsp:nvSpPr>
      <dsp:spPr>
        <a:xfrm>
          <a:off x="-116836" y="2045681"/>
          <a:ext cx="3409405" cy="123722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</a:rPr>
            <a:t>Увеличение доли детей вернувшихся в родные семьи</a:t>
          </a:r>
          <a:endParaRPr lang="ru-RU" sz="1800" b="1" kern="1200" dirty="0">
            <a:solidFill>
              <a:srgbClr val="0000FF"/>
            </a:solidFill>
          </a:endParaRPr>
        </a:p>
      </dsp:txBody>
      <dsp:txXfrm>
        <a:off x="-116836" y="2045681"/>
        <a:ext cx="3409405" cy="1237229"/>
      </dsp:txXfrm>
    </dsp:sp>
    <dsp:sp modelId="{930D1575-FF42-4D16-9F48-EB4D2D533380}">
      <dsp:nvSpPr>
        <dsp:cNvPr id="0" name=""/>
        <dsp:cNvSpPr/>
      </dsp:nvSpPr>
      <dsp:spPr>
        <a:xfrm>
          <a:off x="1953837" y="985407"/>
          <a:ext cx="4089719" cy="4089719"/>
        </a:xfrm>
        <a:custGeom>
          <a:avLst/>
          <a:gdLst/>
          <a:ahLst/>
          <a:cxnLst/>
          <a:rect l="0" t="0" r="0" b="0"/>
          <a:pathLst>
            <a:path>
              <a:moveTo>
                <a:pt x="258170" y="1050278"/>
              </a:moveTo>
              <a:arcTo wR="2044859" hR="2044859" stAng="12546181" swAng="1907639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7B86-9AF2-4179-8CCE-BEFE3C48597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432F-DEC5-421E-9F04-913EA8E2D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7B86-9AF2-4179-8CCE-BEFE3C48597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432F-DEC5-421E-9F04-913EA8E2D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7B86-9AF2-4179-8CCE-BEFE3C48597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432F-DEC5-421E-9F04-913EA8E2D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7B86-9AF2-4179-8CCE-BEFE3C48597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432F-DEC5-421E-9F04-913EA8E2D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7B86-9AF2-4179-8CCE-BEFE3C48597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432F-DEC5-421E-9F04-913EA8E2D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7B86-9AF2-4179-8CCE-BEFE3C48597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432F-DEC5-421E-9F04-913EA8E2D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7B86-9AF2-4179-8CCE-BEFE3C48597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432F-DEC5-421E-9F04-913EA8E2D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7B86-9AF2-4179-8CCE-BEFE3C48597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432F-DEC5-421E-9F04-913EA8E2D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7B86-9AF2-4179-8CCE-BEFE3C48597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432F-DEC5-421E-9F04-913EA8E2D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7B86-9AF2-4179-8CCE-BEFE3C48597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432F-DEC5-421E-9F04-913EA8E2D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7B86-9AF2-4179-8CCE-BEFE3C48597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432F-DEC5-421E-9F04-913EA8E2D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C7B86-9AF2-4179-8CCE-BEFE3C48597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6432F-DEC5-421E-9F04-913EA8E2D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5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90207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МИНИСТЕРСТВО </a:t>
            </a:r>
            <a:r>
              <a:rPr lang="ru-RU" sz="1600" b="1" dirty="0">
                <a:solidFill>
                  <a:srgbClr val="0000FF"/>
                </a:solidFill>
              </a:rPr>
              <a:t>СОЦИАЛЬНОГО РАЗВИТИЯ</a:t>
            </a:r>
            <a:br>
              <a:rPr lang="ru-RU" sz="1600" b="1" dirty="0">
                <a:solidFill>
                  <a:srgbClr val="0000FF"/>
                </a:solidFill>
              </a:rPr>
            </a:br>
            <a:r>
              <a:rPr lang="ru-RU" sz="1600" b="1" dirty="0">
                <a:solidFill>
                  <a:srgbClr val="0000FF"/>
                </a:solidFill>
              </a:rPr>
              <a:t>МОСКОВСКОЙ ОБЛАСТИ</a:t>
            </a:r>
            <a:br>
              <a:rPr lang="ru-RU" sz="1600" b="1" dirty="0">
                <a:solidFill>
                  <a:srgbClr val="0000FF"/>
                </a:solidFill>
              </a:rPr>
            </a:br>
            <a:r>
              <a:rPr lang="ru-RU" sz="1600" b="1" dirty="0">
                <a:solidFill>
                  <a:srgbClr val="0000FF"/>
                </a:solidFill>
              </a:rPr>
              <a:t> </a:t>
            </a:r>
            <a:br>
              <a:rPr lang="ru-RU" sz="1600" b="1" dirty="0">
                <a:solidFill>
                  <a:srgbClr val="0000FF"/>
                </a:solidFill>
              </a:rPr>
            </a:br>
            <a:r>
              <a:rPr lang="ru-RU" sz="1600" b="1" dirty="0">
                <a:solidFill>
                  <a:srgbClr val="0000FF"/>
                </a:solidFill>
              </a:rPr>
              <a:t>Государственное казенное учреждение социального обслуживания Московской области «Клинский социально-реабилитационный центр для несовершеннолетних «Согласие»</a:t>
            </a:r>
            <a:br>
              <a:rPr lang="ru-RU" sz="1600" b="1" dirty="0">
                <a:solidFill>
                  <a:srgbClr val="0000FF"/>
                </a:solidFill>
              </a:rPr>
            </a:b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748464" cy="2592288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1" dirty="0" smtClean="0">
                <a:solidFill>
                  <a:srgbClr val="0000FF"/>
                </a:solidFill>
              </a:rPr>
              <a:t>Проект программы развития учреждения</a:t>
            </a:r>
          </a:p>
          <a:p>
            <a:r>
              <a:rPr lang="ru-RU" sz="14400" b="1" dirty="0" smtClean="0">
                <a:solidFill>
                  <a:srgbClr val="0000FF"/>
                </a:solidFill>
              </a:rPr>
              <a:t>  на 2020-2022 г.г.</a:t>
            </a:r>
          </a:p>
          <a:p>
            <a:r>
              <a:rPr lang="ru-RU" sz="7200" b="1" dirty="0">
                <a:solidFill>
                  <a:srgbClr val="0000FF"/>
                </a:solidFill>
              </a:rPr>
              <a:t>  </a:t>
            </a:r>
            <a:endParaRPr lang="ru-RU" sz="7200" b="1" dirty="0" smtClean="0">
              <a:solidFill>
                <a:srgbClr val="0000FF"/>
              </a:solidFill>
            </a:endParaRPr>
          </a:p>
          <a:p>
            <a:r>
              <a:rPr lang="ru-RU" sz="14400" b="1" dirty="0" smtClean="0">
                <a:solidFill>
                  <a:srgbClr val="0000FF"/>
                </a:solidFill>
              </a:rPr>
              <a:t> «</a:t>
            </a:r>
            <a:r>
              <a:rPr lang="ru-RU" sz="14400" b="1" dirty="0">
                <a:solidFill>
                  <a:srgbClr val="0000FF"/>
                </a:solidFill>
              </a:rPr>
              <a:t>Клинский СРЦ «Согласие» - территория социальных инициатив</a:t>
            </a:r>
            <a:r>
              <a:rPr lang="ru-RU" sz="14400" b="1" dirty="0" smtClean="0">
                <a:solidFill>
                  <a:srgbClr val="0000FF"/>
                </a:solidFill>
              </a:rPr>
              <a:t>»</a:t>
            </a:r>
          </a:p>
          <a:p>
            <a:endParaRPr lang="ru-RU" sz="7400" dirty="0"/>
          </a:p>
          <a:p>
            <a:endParaRPr lang="ru-RU" sz="7400" dirty="0" smtClean="0"/>
          </a:p>
          <a:p>
            <a:endParaRPr lang="ru-RU" sz="7400" dirty="0" smtClean="0"/>
          </a:p>
          <a:p>
            <a:endParaRPr lang="ru-RU" sz="7400" dirty="0"/>
          </a:p>
          <a:p>
            <a:r>
              <a:rPr lang="ru-RU" sz="7400" dirty="0" smtClean="0">
                <a:solidFill>
                  <a:srgbClr val="0000FF"/>
                </a:solidFill>
              </a:rPr>
              <a:t>2019г.</a:t>
            </a:r>
            <a:endParaRPr lang="ru-RU" sz="7400" dirty="0">
              <a:solidFill>
                <a:srgbClr val="0000FF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6" name="Picture 2" descr="E:\ФОТО\яйц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864096" cy="790667"/>
          </a:xfrm>
          <a:prstGeom prst="rect">
            <a:avLst/>
          </a:prstGeom>
          <a:noFill/>
        </p:spPr>
      </p:pic>
      <p:pic>
        <p:nvPicPr>
          <p:cNvPr id="1027" name="Picture 3" descr="E:\ФОТО\Эмблема с фон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792088" cy="8082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программы: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7544" y="1515848"/>
            <a:ext cx="8352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Развитие структуры и кадрового потенциала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Развитие реабилитационного процесса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Работа с ближайшим окружением ребенка. Вовлечение родителей в реабилитационную деятельность.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Развитие материально-технического обеспечения.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2698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Развитие информационной открытости учреждения. </a:t>
            </a:r>
          </a:p>
        </p:txBody>
      </p:sp>
    </p:spTree>
  </p:cSld>
  <p:clrMapOvr>
    <a:masterClrMapping/>
  </p:clrMapOvr>
  <p:transition spd="slow" advTm="5000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lvl="0" indent="450850" fontAlgn="base">
              <a:spcAft>
                <a:spcPct val="0"/>
              </a:spcAft>
            </a:pPr>
            <a:r>
              <a:rPr lang="ru-RU" sz="3600" b="1" dirty="0" smtClean="0">
                <a:ea typeface="Times New Roman" pitchFamily="18" charset="0"/>
                <a:cs typeface="Arial" pitchFamily="34" charset="0"/>
              </a:rPr>
              <a:t>Результатом реализации программы развития станет:</a:t>
            </a:r>
            <a:endParaRPr lang="ru-RU" sz="36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899592" y="1484784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112474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Развитие структуры учреждения и кадрового потенциала.</a:t>
            </a:r>
            <a:endParaRPr lang="ru-RU" b="1" dirty="0" smtClean="0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5000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260648"/>
            <a:ext cx="8208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+mn-lt"/>
              </a:rPr>
              <a:t>2.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Развитие реабилитационного процесса.</a:t>
            </a:r>
            <a:br>
              <a:rPr lang="ru-RU" sz="2000" b="1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При помощи социальных технологий можно своевременно снимать социальное напряжение, разрешать индивидуальные и коллективные социальные конфликты получателей социальных услуг, принимать и реализовывать оптимальные управленческие решения в рамках реабилитационного процесса</a:t>
            </a:r>
            <a:r>
              <a:rPr lang="ru-RU" sz="2000" dirty="0" smtClean="0">
                <a:latin typeface="+mn-lt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s://pp.userapi.com/c850720/v850720873/15a05/r6kBLtYBX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64904"/>
            <a:ext cx="4104456" cy="4104456"/>
          </a:xfrm>
          <a:prstGeom prst="rect">
            <a:avLst/>
          </a:prstGeom>
          <a:noFill/>
        </p:spPr>
      </p:pic>
      <p:pic>
        <p:nvPicPr>
          <p:cNvPr id="4" name="Picture 6" descr="https://pp.userapi.com/c845321/v845321399/12560d/tRw2yeIENuc.jpg"/>
          <p:cNvPicPr>
            <a:picLocks noChangeAspect="1" noChangeArrowheads="1"/>
          </p:cNvPicPr>
          <p:nvPr/>
        </p:nvPicPr>
        <p:blipFill>
          <a:blip r:embed="rId3" cstate="print"/>
          <a:srcRect l="50000" t="50000"/>
          <a:stretch>
            <a:fillRect/>
          </a:stretch>
        </p:blipFill>
        <p:spPr bwMode="auto">
          <a:xfrm>
            <a:off x="395536" y="2564904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54868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27454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Получат </a:t>
            </a:r>
            <a:r>
              <a:rPr lang="ru-RU" b="1" dirty="0" smtClean="0">
                <a:solidFill>
                  <a:srgbClr val="0000FF"/>
                </a:solidFill>
              </a:rPr>
              <a:t>дальнейшее развитие такие </a:t>
            </a:r>
            <a:r>
              <a:rPr lang="ru-RU" b="1" dirty="0" smtClean="0">
                <a:solidFill>
                  <a:srgbClr val="0000FF"/>
                </a:solidFill>
              </a:rPr>
              <a:t>направления социальной реабилитации:</a:t>
            </a:r>
            <a:endParaRPr lang="ru-RU" dirty="0"/>
          </a:p>
        </p:txBody>
      </p:sp>
    </p:spTree>
  </p:cSld>
  <p:clrMapOvr>
    <a:masterClrMapping/>
  </p:clrMapOvr>
  <p:transition spd="slow" advTm="500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Галина Николаевна\Desktop\ФОТО 2018\Ремонт и клумбы\IMG_20180720_115527.jpg"/>
          <p:cNvPicPr>
            <a:picLocks noChangeAspect="1" noChangeArrowheads="1"/>
          </p:cNvPicPr>
          <p:nvPr/>
        </p:nvPicPr>
        <p:blipFill>
          <a:blip r:embed="rId2" cstate="print"/>
          <a:srcRect t="7192" r="-684"/>
          <a:stretch>
            <a:fillRect/>
          </a:stretch>
        </p:blipFill>
        <p:spPr bwMode="auto">
          <a:xfrm>
            <a:off x="611559" y="2204864"/>
            <a:ext cx="3551635" cy="4365104"/>
          </a:xfrm>
          <a:prstGeom prst="rect">
            <a:avLst/>
          </a:prstGeom>
          <a:noFill/>
        </p:spPr>
      </p:pic>
      <p:pic>
        <p:nvPicPr>
          <p:cNvPr id="29699" name="Picture 3" descr="C:\Users\Галина Николаевна\Desktop\ФОТО 2018\Ремонт и клумбы\IMG_20180629_152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4451987" cy="3338990"/>
          </a:xfrm>
          <a:prstGeom prst="rect">
            <a:avLst/>
          </a:prstGeom>
          <a:noFill/>
        </p:spPr>
      </p:pic>
      <p:pic>
        <p:nvPicPr>
          <p:cNvPr id="29700" name="Picture 4" descr="C:\Users\Галина Николаевна\Desktop\ФОТО 2018\Фото для КДНиЗП\Трудовая занятость.jpg"/>
          <p:cNvPicPr>
            <a:picLocks noChangeAspect="1" noChangeArrowheads="1"/>
          </p:cNvPicPr>
          <p:nvPr/>
        </p:nvPicPr>
        <p:blipFill>
          <a:blip r:embed="rId4" cstate="print"/>
          <a:srcRect t="13303" r="24933"/>
          <a:stretch>
            <a:fillRect/>
          </a:stretch>
        </p:blipFill>
        <p:spPr bwMode="auto">
          <a:xfrm>
            <a:off x="5148064" y="3356992"/>
            <a:ext cx="3792422" cy="328498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548680"/>
            <a:ext cx="3538736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Организация временной занятости несовершеннолетних и профориентация</a:t>
            </a:r>
            <a:r>
              <a:rPr lang="ru-RU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/>
            </a:r>
            <a:br>
              <a:rPr lang="ru-RU" sz="1800" dirty="0" smtClean="0">
                <a:solidFill>
                  <a:srgbClr val="0000FF"/>
                </a:solidFill>
                <a:latin typeface="Times New Roman"/>
                <a:ea typeface="Times New Roman"/>
              </a:rPr>
            </a:br>
            <a:endParaRPr lang="ru-RU" sz="1800" dirty="0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83568" y="1196752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1886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3. Работа с ближайшим окружением </a:t>
            </a:r>
            <a:r>
              <a:rPr lang="ru-RU" sz="24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ребенка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0000FF"/>
                </a:solidFill>
              </a:rPr>
              <a:t>предполагается </a:t>
            </a:r>
            <a:r>
              <a:rPr lang="ru-RU" sz="2400" b="1" dirty="0" smtClean="0">
                <a:solidFill>
                  <a:srgbClr val="0000FF"/>
                </a:solidFill>
              </a:rPr>
              <a:t>в следующих направлениях: </a:t>
            </a:r>
          </a:p>
        </p:txBody>
      </p:sp>
    </p:spTree>
  </p:cSld>
  <p:clrMapOvr>
    <a:masterClrMapping/>
  </p:clrMapOvr>
  <p:transition spd="slow" advTm="5000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971600" y="1052736"/>
          <a:ext cx="727280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95736" y="404664"/>
            <a:ext cx="4793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Результат </a:t>
            </a:r>
            <a:r>
              <a:rPr lang="ru-RU" sz="2800" b="1" dirty="0" smtClean="0">
                <a:solidFill>
                  <a:srgbClr val="0000FF"/>
                </a:solidFill>
              </a:rPr>
              <a:t>работы с семьей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5000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Развитие материально-технического обеспечения.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17912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           В целях создания комфортных и </a:t>
            </a:r>
            <a:r>
              <a:rPr lang="ru-RU" sz="1900" dirty="0" err="1" smtClean="0"/>
              <a:t>эстстетических</a:t>
            </a:r>
            <a:r>
              <a:rPr lang="ru-RU" sz="1900" dirty="0" smtClean="0"/>
              <a:t> условий для получателей социальных услуг, приведения здания в надлежащее санитарное состояние, повышения его </a:t>
            </a:r>
            <a:r>
              <a:rPr lang="ru-RU" sz="1900" dirty="0" err="1" smtClean="0"/>
              <a:t>энергоэффективности</a:t>
            </a:r>
            <a:r>
              <a:rPr lang="ru-RU" sz="1900" dirty="0" smtClean="0"/>
              <a:t>, организацией доступной среды для </a:t>
            </a:r>
            <a:r>
              <a:rPr lang="ru-RU" sz="1900" dirty="0" err="1" smtClean="0"/>
              <a:t>маломобильных</a:t>
            </a:r>
            <a:r>
              <a:rPr lang="ru-RU" sz="1900" dirty="0" smtClean="0"/>
              <a:t> граждан требуется:</a:t>
            </a:r>
          </a:p>
          <a:p>
            <a:pPr lvl="0" algn="just"/>
            <a:r>
              <a:rPr lang="ru-RU" sz="1900" dirty="0" smtClean="0"/>
              <a:t>*  </a:t>
            </a:r>
            <a:r>
              <a:rPr lang="ru-RU" sz="1900" b="1" dirty="0" smtClean="0"/>
              <a:t>капитальный ремонт здания</a:t>
            </a:r>
            <a:r>
              <a:rPr lang="ru-RU" sz="1900" dirty="0" smtClean="0"/>
              <a:t> с заменой инженерных сетей, оконных рам, покрытия крыши, облицовкой фасада здания энергосберегающими панелями;</a:t>
            </a:r>
          </a:p>
          <a:p>
            <a:pPr lvl="0" algn="just"/>
            <a:r>
              <a:rPr lang="ru-RU" sz="1900" b="1" dirty="0" smtClean="0"/>
              <a:t>* модернизация, реконструкция здания с увеличением реабилитационных, производственных и подсобных площадей</a:t>
            </a:r>
            <a:r>
              <a:rPr lang="ru-RU" sz="1900" dirty="0" smtClean="0"/>
              <a:t>. Мансардная надстройка, расширение площади здания с учетом его конструктивных особенностей позволит увеличить количество кабинетов для индивидуального приема получателей социальных услуг, количество реабилитационных помещений для детей с ОВЗ, увеличить площадь кухни, складских помещений, оборудовать санитарный узел для посетителей. </a:t>
            </a:r>
          </a:p>
          <a:p>
            <a:pPr lvl="0" algn="just"/>
            <a:r>
              <a:rPr lang="ru-RU" sz="1900" dirty="0" smtClean="0"/>
              <a:t>* </a:t>
            </a:r>
            <a:r>
              <a:rPr lang="ru-RU" sz="1900" b="1" dirty="0" smtClean="0"/>
              <a:t>Благоустройство территории: </a:t>
            </a:r>
            <a:r>
              <a:rPr lang="ru-RU" sz="1900" dirty="0" smtClean="0"/>
              <a:t>ремонт беседки, оборудование зон отдыха и спортивной площадки.</a:t>
            </a:r>
          </a:p>
          <a:p>
            <a:pPr lvl="0" algn="just"/>
            <a:r>
              <a:rPr lang="ru-RU" sz="1900" dirty="0" smtClean="0"/>
              <a:t>*  </a:t>
            </a:r>
            <a:r>
              <a:rPr lang="ru-RU" sz="1900" b="1" dirty="0" smtClean="0"/>
              <a:t>Модернизация производственного оборудования.</a:t>
            </a:r>
          </a:p>
          <a:p>
            <a:pPr algn="just"/>
            <a:r>
              <a:rPr lang="ru-RU" sz="1900" dirty="0" smtClean="0"/>
              <a:t>        Эти мероприятия создадут комфортные, безопасные, эстетические условия проживания детей.  Повысят комфортность рабочих мест специалистов.</a:t>
            </a:r>
          </a:p>
        </p:txBody>
      </p:sp>
    </p:spTree>
  </p:cSld>
  <p:clrMapOvr>
    <a:masterClrMapping/>
  </p:clrMapOvr>
  <p:transition spd="slow" advTm="5000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Галина Николаевна\Desktop\Конкурс УСЗН к 02.12.18\Здание.jpg"/>
          <p:cNvPicPr>
            <a:picLocks noChangeAspect="1" noChangeArrowheads="1"/>
          </p:cNvPicPr>
          <p:nvPr/>
        </p:nvPicPr>
        <p:blipFill>
          <a:blip r:embed="rId2" cstate="print"/>
          <a:srcRect t="4458" r="-1949" b="33605"/>
          <a:stretch>
            <a:fillRect/>
          </a:stretch>
        </p:blipFill>
        <p:spPr bwMode="auto">
          <a:xfrm>
            <a:off x="2195736" y="3789040"/>
            <a:ext cx="3672408" cy="1674322"/>
          </a:xfrm>
          <a:prstGeom prst="rect">
            <a:avLst/>
          </a:prstGeom>
          <a:noFill/>
        </p:spPr>
      </p:pic>
      <p:pic>
        <p:nvPicPr>
          <p:cNvPr id="20483" name="Picture 3" descr="C:\Users\Галина Николаевна\Desktop\Конкурс УСЗН к 02.12.18\descr_img13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1872208" cy="2818129"/>
          </a:xfrm>
          <a:prstGeom prst="rect">
            <a:avLst/>
          </a:prstGeom>
          <a:noFill/>
        </p:spPr>
      </p:pic>
      <p:pic>
        <p:nvPicPr>
          <p:cNvPr id="20484" name="Picture 4" descr="C:\Users\Галина Николаевна\Desktop\Конкурс УСЗН к 02.12.18\descr_img13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1792" y="3861048"/>
            <a:ext cx="1872208" cy="2770868"/>
          </a:xfrm>
          <a:prstGeom prst="rect">
            <a:avLst/>
          </a:prstGeom>
          <a:noFill/>
        </p:spPr>
      </p:pic>
      <p:pic>
        <p:nvPicPr>
          <p:cNvPr id="20485" name="Picture 5" descr="C:\Users\Галина Николаевна\Desktop\Конкурс УСЗН к 02.12.18\c7f1c32816020c5c11da7f92998c0d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1916832"/>
            <a:ext cx="2695157" cy="1886610"/>
          </a:xfrm>
          <a:prstGeom prst="rect">
            <a:avLst/>
          </a:prstGeom>
          <a:noFill/>
        </p:spPr>
      </p:pic>
      <p:pic>
        <p:nvPicPr>
          <p:cNvPr id="20486" name="Picture 6" descr="C:\Users\Галина Николаевна\Desktop\Конкурс УСЗН к 02.12.18\Веранда.jpg"/>
          <p:cNvPicPr>
            <a:picLocks noChangeAspect="1" noChangeArrowheads="1"/>
          </p:cNvPicPr>
          <p:nvPr/>
        </p:nvPicPr>
        <p:blipFill>
          <a:blip r:embed="rId6" cstate="print"/>
          <a:srcRect l="2119" t="14287" r="2535" b="11419"/>
          <a:stretch>
            <a:fillRect/>
          </a:stretch>
        </p:blipFill>
        <p:spPr bwMode="auto">
          <a:xfrm>
            <a:off x="6084168" y="1877121"/>
            <a:ext cx="2935203" cy="1695895"/>
          </a:xfrm>
          <a:prstGeom prst="rect">
            <a:avLst/>
          </a:prstGeom>
          <a:noFill/>
        </p:spPr>
      </p:pic>
      <p:pic>
        <p:nvPicPr>
          <p:cNvPr id="20487" name="Picture 7" descr="C:\Users\Галина Николаевна\Desktop\Конкурс УСЗН к 02.12.18\Без названия.jpg"/>
          <p:cNvPicPr>
            <a:picLocks noChangeAspect="1" noChangeArrowheads="1"/>
          </p:cNvPicPr>
          <p:nvPr/>
        </p:nvPicPr>
        <p:blipFill>
          <a:blip r:embed="rId7" cstate="print"/>
          <a:srcRect t="15752" r="3677" b="10208"/>
          <a:stretch>
            <a:fillRect/>
          </a:stretch>
        </p:blipFill>
        <p:spPr bwMode="auto">
          <a:xfrm>
            <a:off x="3131840" y="5489848"/>
            <a:ext cx="2376264" cy="1368152"/>
          </a:xfrm>
          <a:prstGeom prst="rect">
            <a:avLst/>
          </a:prstGeom>
          <a:noFill/>
        </p:spPr>
      </p:pic>
      <p:pic>
        <p:nvPicPr>
          <p:cNvPr id="20488" name="Picture 8" descr="C:\Users\Галина Николаевна\Desktop\Конкурс УСЗН к 02.12.18\sportivnie-detskie-ploshadki-5.jpg"/>
          <p:cNvPicPr>
            <a:picLocks noChangeAspect="1" noChangeArrowheads="1"/>
          </p:cNvPicPr>
          <p:nvPr/>
        </p:nvPicPr>
        <p:blipFill>
          <a:blip r:embed="rId8" cstate="print"/>
          <a:srcRect t="8169" r="2383" b="14229"/>
          <a:stretch>
            <a:fillRect/>
          </a:stretch>
        </p:blipFill>
        <p:spPr bwMode="auto">
          <a:xfrm>
            <a:off x="5803716" y="188640"/>
            <a:ext cx="3073604" cy="1622180"/>
          </a:xfrm>
          <a:prstGeom prst="rect">
            <a:avLst/>
          </a:prstGeom>
          <a:noFill/>
        </p:spPr>
      </p:pic>
      <p:pic>
        <p:nvPicPr>
          <p:cNvPr id="20489" name="Picture 9" descr="C:\Users\Галина Николаевна\Desktop\Конкурс УСЗН к 02.12.18\750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1988840"/>
            <a:ext cx="2808312" cy="1805947"/>
          </a:xfrm>
          <a:prstGeom prst="rect">
            <a:avLst/>
          </a:prstGeom>
          <a:noFill/>
        </p:spPr>
      </p:pic>
      <p:pic>
        <p:nvPicPr>
          <p:cNvPr id="20490" name="Picture 10" descr="C:\Users\Галина Николаевна\Desktop\Конкурс УСЗН к 02.12.18\1390567-ebaaa81e75892c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5157192"/>
            <a:ext cx="1379087" cy="1268760"/>
          </a:xfrm>
          <a:prstGeom prst="rect">
            <a:avLst/>
          </a:prstGeom>
          <a:noFill/>
        </p:spPr>
      </p:pic>
      <p:pic>
        <p:nvPicPr>
          <p:cNvPr id="20491" name="Picture 11" descr="C:\Users\Галина Николаевна\Desktop\Конкурс УСЗН к 02.12.18\1390567-ebaaa81e75892c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5301208"/>
            <a:ext cx="1379086" cy="1268760"/>
          </a:xfrm>
          <a:prstGeom prst="rect">
            <a:avLst/>
          </a:prstGeom>
          <a:noFill/>
        </p:spPr>
      </p:pic>
      <p:pic>
        <p:nvPicPr>
          <p:cNvPr id="12" name="Рисунок 11" descr="ÐÐ¾ÑÐ¾Ð¶ÐµÐµ Ð¸Ð·Ð¾Ð±ÑÐ°Ð¶ÐµÐ½Ð¸Ðµ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915816" y="0"/>
            <a:ext cx="280831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Галина Николаевна\Desktop\Конкурс УСЗН к 02.12.18\descr_img13151.jpg"/>
          <p:cNvPicPr/>
          <p:nvPr/>
        </p:nvPicPr>
        <p:blipFill>
          <a:blip r:embed="rId12" cstate="print"/>
          <a:srcRect r="7826" b="-1826"/>
          <a:stretch>
            <a:fillRect/>
          </a:stretch>
        </p:blipFill>
        <p:spPr bwMode="auto">
          <a:xfrm>
            <a:off x="0" y="188640"/>
            <a:ext cx="28438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Галина Николаевна\Desktop\Конкурс УСЗН к 02.12.18\Здание.jpg"/>
          <p:cNvPicPr>
            <a:picLocks noChangeAspect="1" noChangeArrowheads="1"/>
          </p:cNvPicPr>
          <p:nvPr/>
        </p:nvPicPr>
        <p:blipFill>
          <a:blip r:embed="rId2" cstate="print"/>
          <a:srcRect t="4458" r="-1716" b="61224"/>
          <a:stretch>
            <a:fillRect/>
          </a:stretch>
        </p:blipFill>
        <p:spPr bwMode="auto">
          <a:xfrm>
            <a:off x="2195736" y="3429000"/>
            <a:ext cx="3664024" cy="9277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91880" y="46531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CFC04"/>
                </a:solidFill>
              </a:rPr>
              <a:t>СОГЛАСИЕ</a:t>
            </a:r>
            <a:endParaRPr lang="ru-RU" b="1" dirty="0">
              <a:solidFill>
                <a:srgbClr val="FCFC04"/>
              </a:solidFill>
            </a:endParaRPr>
          </a:p>
        </p:txBody>
      </p:sp>
      <p:pic>
        <p:nvPicPr>
          <p:cNvPr id="17" name="Picture 2" descr="C:\Users\Галина Николаевна\Desktop\Конкурс УСЗН к 02.12.18\Здание.jpg"/>
          <p:cNvPicPr>
            <a:picLocks noChangeAspect="1" noChangeArrowheads="1"/>
          </p:cNvPicPr>
          <p:nvPr/>
        </p:nvPicPr>
        <p:blipFill>
          <a:blip r:embed="rId2" cstate="print"/>
          <a:srcRect l="31751" t="4458" r="28269" b="39914"/>
          <a:stretch>
            <a:fillRect/>
          </a:stretch>
        </p:blipFill>
        <p:spPr bwMode="auto">
          <a:xfrm>
            <a:off x="6084168" y="3645024"/>
            <a:ext cx="1224136" cy="1647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228184" y="443711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АРТ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студия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96136" y="4437112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476672"/>
            <a:ext cx="30346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«Мокрая» комната</a:t>
            </a:r>
            <a:endParaRPr lang="ru-RU" dirty="0"/>
          </a:p>
        </p:txBody>
      </p:sp>
      <p:pic>
        <p:nvPicPr>
          <p:cNvPr id="3" name="Рисунок 2" descr="C:\Users\User2\Desktop\проект мечта\мокр 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400600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2\Desktop\проект мечта\пес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808959" cy="36213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4653136"/>
            <a:ext cx="3034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«Песочная» комната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3" y="1124744"/>
          <a:ext cx="8280919" cy="5472608"/>
        </p:xfrm>
        <a:graphic>
          <a:graphicData uri="http://schemas.openxmlformats.org/drawingml/2006/table">
            <a:tbl>
              <a:tblPr/>
              <a:tblGrid>
                <a:gridCol w="3240359"/>
                <a:gridCol w="2448272"/>
                <a:gridCol w="2592288"/>
              </a:tblGrid>
              <a:tr h="54726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Несовершеннолетние</a:t>
                      </a:r>
                      <a:endParaRPr lang="ru-RU" sz="2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6225" algn="l"/>
                        </a:tabLs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Дети, находящиеся в трудной жизненной ситуации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6225" algn="l"/>
                        </a:tabLs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Дети сироты и дети, оставшиеся без попечения родителей или других законных представителей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6225" algn="l"/>
                        </a:tabLs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Дети, самовольно оставившие семью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6225" algn="l"/>
                        </a:tabLs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Дети, испытывающие трудности в социальной адаптации</a:t>
                      </a:r>
                    </a:p>
                  </a:txBody>
                  <a:tcPr marL="43798" marR="4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Семьи с детьми</a:t>
                      </a:r>
                      <a:endParaRPr lang="ru-RU" sz="2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53365" algn="l"/>
                        </a:tabLs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Многодетные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53365" algn="l"/>
                        </a:tabLs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Малообеспеченные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53365" algn="l"/>
                        </a:tabLs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Находящиеся в социально-опасном положении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53365" algn="l"/>
                        </a:tabLs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Группы риска</a:t>
                      </a:r>
                    </a:p>
                  </a:txBody>
                  <a:tcPr marL="43798" marR="4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Родители</a:t>
                      </a:r>
                      <a:endParaRPr lang="ru-RU" sz="2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41300" algn="l"/>
                        </a:tabLs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Злоупотребляющие алкоголем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41300" algn="l"/>
                        </a:tabLs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Употребляющие ПАВ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41300" algn="l"/>
                        </a:tabLs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Педагогически несостоятельные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41300" algn="l"/>
                        </a:tabLs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Имеющие нарушенные детско-родительские </a:t>
                      </a: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отношения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41300" algn="l"/>
                        </a:tabLst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Имеющие спор по вопросам воспитания детей</a:t>
                      </a:r>
                      <a:endParaRPr lang="ru-RU" sz="2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98" marR="4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Категории населения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Галина Николаевна\Desktop\Конкурс УСЗН к 02.12.18\Стационар\кабинет специалист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77302"/>
            <a:ext cx="5399607" cy="3338757"/>
          </a:xfrm>
          <a:prstGeom prst="rect">
            <a:avLst/>
          </a:prstGeom>
          <a:noFill/>
        </p:spPr>
      </p:pic>
      <p:pic>
        <p:nvPicPr>
          <p:cNvPr id="22530" name="Picture 2" descr="C:\Users\Галина Николаевна\Desktop\Конкурс УСЗН к 02.12.18\Стационар\игровая для малышей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361608" cy="357838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96136" y="1124744"/>
            <a:ext cx="3178696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Игровая комната для дошкольников</a:t>
            </a:r>
            <a:endParaRPr lang="ru-RU" sz="2000" b="1" dirty="0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51520" y="4653136"/>
            <a:ext cx="3178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Комната для приготовления уроков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Галина Николаевна\Desktop\Конкурс УСЗН к 02.12.18\Стационар\холл 2.jpg"/>
          <p:cNvPicPr>
            <a:picLocks noChangeAspect="1" noChangeArrowheads="1"/>
          </p:cNvPicPr>
          <p:nvPr/>
        </p:nvPicPr>
        <p:blipFill>
          <a:blip r:embed="rId2" cstate="print"/>
          <a:srcRect b="11639"/>
          <a:stretch>
            <a:fillRect/>
          </a:stretch>
        </p:blipFill>
        <p:spPr bwMode="auto">
          <a:xfrm>
            <a:off x="3018466" y="2780928"/>
            <a:ext cx="5874014" cy="3888432"/>
          </a:xfrm>
          <a:prstGeom prst="rect">
            <a:avLst/>
          </a:prstGeom>
          <a:noFill/>
        </p:spPr>
      </p:pic>
      <p:pic>
        <p:nvPicPr>
          <p:cNvPr id="24580" name="Picture 4" descr="C:\Users\Галина Николаевна\Desktop\Конкурс УСЗН к 02.12.18\Стационар\холл.jpg"/>
          <p:cNvPicPr>
            <a:picLocks noChangeAspect="1" noChangeArrowheads="1"/>
          </p:cNvPicPr>
          <p:nvPr/>
        </p:nvPicPr>
        <p:blipFill>
          <a:blip r:embed="rId3" cstate="print"/>
          <a:srcRect r="922" b="17655"/>
          <a:stretch>
            <a:fillRect/>
          </a:stretch>
        </p:blipFill>
        <p:spPr bwMode="auto">
          <a:xfrm>
            <a:off x="179512" y="-1"/>
            <a:ext cx="5472608" cy="3407473"/>
          </a:xfrm>
          <a:prstGeom prst="rect">
            <a:avLst/>
          </a:prstGeom>
          <a:noFill/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5796136" y="1124744"/>
            <a:ext cx="3178696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+mj-lt"/>
                <a:ea typeface="+mj-ea"/>
                <a:cs typeface="+mj-cs"/>
              </a:rPr>
              <a:t>Гостиная - кинозал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atin typeface="+mj-lt"/>
                <a:ea typeface="+mj-ea"/>
                <a:cs typeface="+mj-cs"/>
              </a:rPr>
              <a:t>для подростков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алина Николаевна\Desktop\Конкурс УСЗН к 02.12.18\Стационар\спальня для дошкольни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0648"/>
            <a:ext cx="5472608" cy="4117085"/>
          </a:xfrm>
          <a:prstGeom prst="rect">
            <a:avLst/>
          </a:prstGeom>
          <a:noFill/>
        </p:spPr>
      </p:pic>
      <p:pic>
        <p:nvPicPr>
          <p:cNvPr id="25602" name="Picture 2" descr="C:\Users\Галина Николаевна\Desktop\Конкурс УСЗН к 02.12.18\ОВЗ проект фото\image.jpg"/>
          <p:cNvPicPr>
            <a:picLocks noChangeAspect="1" noChangeArrowheads="1"/>
          </p:cNvPicPr>
          <p:nvPr/>
        </p:nvPicPr>
        <p:blipFill>
          <a:blip r:embed="rId3" cstate="print"/>
          <a:srcRect t="8749" r="21250"/>
          <a:stretch>
            <a:fillRect/>
          </a:stretch>
        </p:blipFill>
        <p:spPr bwMode="auto">
          <a:xfrm>
            <a:off x="323528" y="3723808"/>
            <a:ext cx="4896544" cy="2845788"/>
          </a:xfrm>
          <a:prstGeom prst="rect">
            <a:avLst/>
          </a:prstGeom>
          <a:noFill/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179512" y="836712"/>
            <a:ext cx="3178696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Спальня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дошкольников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580112" y="4869160"/>
            <a:ext cx="3178696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Санузел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дошкольников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12776"/>
            <a:ext cx="797984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   Будут созданы условия для предоставления услуг в </a:t>
            </a:r>
            <a:r>
              <a:rPr lang="ru-RU" sz="2000" dirty="0" err="1" smtClean="0"/>
              <a:t>онлайн</a:t>
            </a:r>
            <a:r>
              <a:rPr lang="ru-RU" sz="2000" dirty="0" smtClean="0"/>
              <a:t> виде: * оснащение каждого рабочего места специалистов программным продуктом, позволяющим вести консультирование в </a:t>
            </a:r>
            <a:r>
              <a:rPr lang="ru-RU" sz="2000" dirty="0" err="1" smtClean="0"/>
              <a:t>онлайн</a:t>
            </a:r>
            <a:r>
              <a:rPr lang="ru-RU" sz="2000" dirty="0" smtClean="0"/>
              <a:t> режиме; </a:t>
            </a:r>
          </a:p>
          <a:p>
            <a:pPr algn="just"/>
            <a:r>
              <a:rPr lang="ru-RU" sz="2000" dirty="0" smtClean="0"/>
              <a:t>*  обучение специалистов приемам ведения консультации </a:t>
            </a:r>
            <a:r>
              <a:rPr lang="ru-RU" sz="2000" dirty="0" err="1" smtClean="0"/>
              <a:t>онлайн</a:t>
            </a:r>
            <a:r>
              <a:rPr lang="ru-RU" sz="2000" dirty="0" smtClean="0"/>
              <a:t>;</a:t>
            </a:r>
          </a:p>
          <a:p>
            <a:pPr algn="just"/>
            <a:r>
              <a:rPr lang="ru-RU" sz="2000" dirty="0" smtClean="0"/>
              <a:t>* обеспечение возможности электронной записи на прием к специалисту, проведения анкетирования, тестирования посредством сети интернет. </a:t>
            </a:r>
          </a:p>
          <a:p>
            <a:pPr algn="just"/>
            <a:r>
              <a:rPr lang="ru-RU" sz="2000" dirty="0" smtClean="0"/>
              <a:t>Развитие данного направления позволит оказывать услуги </a:t>
            </a:r>
            <a:r>
              <a:rPr lang="ru-RU" sz="2000" dirty="0" err="1" smtClean="0"/>
              <a:t>маломобильным</a:t>
            </a:r>
            <a:r>
              <a:rPr lang="ru-RU" sz="2000" dirty="0" smtClean="0"/>
              <a:t> гражданам дистанционно, увеличит положительное восприятие и оценку Учреждения обществом. </a:t>
            </a:r>
          </a:p>
          <a:p>
            <a:pPr lvl="0"/>
            <a:endParaRPr lang="ru-RU" sz="2800" dirty="0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15823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5. Развитие информационной открытости учреждения. </a:t>
            </a:r>
            <a:endParaRPr lang="ru-RU" sz="2800" dirty="0" smtClean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79715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00FF"/>
                </a:solidFill>
              </a:rPr>
              <a:t>Предлагаемы мероприятия повысят качество социального обслуживания,  позволит увеличить  количество получателей социальных услуг, расширить спектр услуг, улучшит условия труда специалистов.</a:t>
            </a:r>
          </a:p>
        </p:txBody>
      </p:sp>
    </p:spTree>
  </p:cSld>
  <p:clrMapOvr>
    <a:masterClrMapping/>
  </p:clrMapOvr>
  <p:transition spd="slow" advTm="5000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slow" advTm="5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Формы социальной работы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916832"/>
          <a:ext cx="8424936" cy="4389120"/>
        </p:xfrm>
        <a:graphic>
          <a:graphicData uri="http://schemas.openxmlformats.org/drawingml/2006/table">
            <a:tbl>
              <a:tblPr/>
              <a:tblGrid>
                <a:gridCol w="3024336"/>
                <a:gridCol w="2808312"/>
                <a:gridCol w="2592288"/>
              </a:tblGrid>
              <a:tr h="443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Стационар</a:t>
                      </a:r>
                      <a:endParaRPr lang="ru-RU" sz="2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Полустационар с питанием</a:t>
                      </a:r>
                      <a:endParaRPr lang="ru-RU" sz="24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Полустационар</a:t>
                      </a:r>
                      <a:r>
                        <a:rPr lang="ru-RU" sz="24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без питания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Организация временного проживания на полном государственном обеспечении и </a:t>
                      </a: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социальная реабилитация </a:t>
                      </a: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несовершеннолетних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Социальная реабилитация несовершеннолетних</a:t>
                      </a:r>
                      <a:r>
                        <a:rPr lang="ru-RU" sz="2000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без изъятия их семьи</a:t>
                      </a: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Оказание консультативной помощи.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Социальная</a:t>
                      </a:r>
                      <a:r>
                        <a:rPr lang="ru-RU" sz="2000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р</a:t>
                      </a: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еабилитация несовершеннолетних, с ограниченными умственными и физическими возможностями.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Анализ внешней среды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8"/>
            <a:ext cx="8136904" cy="5616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         Здание Учреждения расположено внутри жилого массива, в центре города. Что делает Учреждение доступным для малообеспеченной категории населения и детей, так как не требуется использование транспорта. На территории микрорайона кроме Учреждения размещаются учреждения образования, спорта, культуры, молодежные организации, с  которыми с целью  расширения  реабилитационного пространства и социализации воспитанников выстроена система взаимодействия.</a:t>
            </a:r>
          </a:p>
          <a:p>
            <a:pPr algn="just"/>
            <a:r>
              <a:rPr lang="ru-RU" sz="2200" dirty="0" smtClean="0"/>
              <a:t>          Так же ведется тесное сотрудничество с субъектами системы профилактики. Что способствует оперативному решению семейных проблем наших подопечных.</a:t>
            </a:r>
          </a:p>
          <a:p>
            <a:pPr algn="just"/>
            <a:r>
              <a:rPr lang="ru-RU" sz="2200" dirty="0" smtClean="0"/>
              <a:t>           Осуществляя связь с социумом, мы расширяем спектр возможностей по организации и осуществлению сотрудничества с другими коллективами города, принимаем активное участие в мероприятиях разного уровня.</a:t>
            </a:r>
            <a:endParaRPr lang="ru-RU" sz="2200" dirty="0"/>
          </a:p>
        </p:txBody>
      </p:sp>
    </p:spTree>
  </p:cSld>
  <p:clrMapOvr>
    <a:masterClrMapping/>
  </p:clrMapOvr>
  <p:transition spd="slow" advTm="500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Проблемы социума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Увеличение семей в </a:t>
            </a:r>
            <a:r>
              <a:rPr lang="ru-RU" sz="2000" b="1" dirty="0" smtClean="0"/>
              <a:t>СОП </a:t>
            </a:r>
            <a:r>
              <a:rPr lang="ru-RU" sz="2000" dirty="0" smtClean="0"/>
              <a:t>(за 2017 г. 4 ребенка из семьи в СОП, за 2018 г. 32 ребенка из семьи в СОП, 6 мес. 2019 г. – 31 ребенок из семьи в СОП), родительских споров  по вопросам воспитания детей, увеличение лишений родительских прав (за 2018 г. –  23 иска, за 8 мес. 2019 г. – 27 исков). </a:t>
            </a:r>
            <a:endParaRPr lang="ru-RU" sz="2000" dirty="0" smtClean="0"/>
          </a:p>
          <a:p>
            <a:pPr algn="just"/>
            <a:r>
              <a:rPr lang="ru-RU" sz="2000" b="1" dirty="0" smtClean="0"/>
              <a:t>Увеличение обращений с детьми, имеющими ограниченные возможности здоровья. </a:t>
            </a:r>
            <a:r>
              <a:rPr lang="ru-RU" sz="2000" dirty="0" smtClean="0"/>
              <a:t>(По сравнению с 2017 г. в 2018 г. на 62 % увеличилось количество обращений по проблемам: нарушения речи, РАС, РДА).</a:t>
            </a:r>
            <a:endParaRPr lang="ru-RU" sz="2000" dirty="0" smtClean="0"/>
          </a:p>
          <a:p>
            <a:pPr algn="just"/>
            <a:r>
              <a:rPr lang="ru-RU" sz="2000" b="1" dirty="0" smtClean="0"/>
              <a:t>Увеличение количества деструктивных семей</a:t>
            </a:r>
            <a:r>
              <a:rPr lang="ru-RU" sz="2000" dirty="0" smtClean="0"/>
              <a:t>: неполных, асоциальных семей, где родители уклоняются от выполнения родительских обязанностей, жестоко обращаются с детьми, безразлично относятся к нуждам и потребностям детей, нарушают права детей на здоровье, защиту, обучение, безопасные условия жизни. </a:t>
            </a:r>
            <a:endParaRPr lang="ru-RU" sz="2000" dirty="0" smtClean="0"/>
          </a:p>
          <a:p>
            <a:pPr algn="just"/>
            <a:r>
              <a:rPr lang="ru-RU" sz="2000" b="1" dirty="0" smtClean="0"/>
              <a:t>Низкий педагогический потенциал и инфантильность родителей. Тенденция к перекладыванию своих родительских обязанностей на других людей.</a:t>
            </a:r>
            <a:endParaRPr lang="ru-RU" sz="2000" b="1" dirty="0"/>
          </a:p>
        </p:txBody>
      </p:sp>
    </p:spTree>
  </p:cSld>
  <p:clrMapOvr>
    <a:masterClrMapping/>
  </p:clrMapOvr>
  <p:transition spd="slow" advTm="500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41568" cy="57606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Анализ внутренней среды Учреждения.  </a:t>
            </a:r>
            <a:endParaRPr lang="ru-RU" sz="32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27584" y="1294308"/>
            <a:ext cx="806489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Конкурентные преимущества учреждения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Длительная история, устойчивая репутация и имидж Учреждения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Нахождение Учреждения в Центре города, близость социальной инфраструктуры (школ, поликлиники, учреждений культуры, спорта, парка);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Возможность круглосуточного приема несовершеннолетних в стационар;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Наличие разных форм обслуживания получателей социальных услуг;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Доступность Учреждения для детей с ограниченными возможностями здоровья;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 и распространение инновационных технологий и методов работы, подтвердивших свою эффективность.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5000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412498"/>
            <a:ext cx="84249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проблемы, выявленные в процессе анализа деятельности Учреждения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Материально-технические: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старое разрушающееся здание;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изношенные инженерные системы;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недостаточные реабилитационные, подсобные и производственные площади;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морально и физически устаревшие малые архитектурные формы;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беседка в аварийном состоянии;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изношенное технологическое оборудование;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разрушающееся асфальтное покрытие.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Кадровые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структурные: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профессиональное выгорание специалистов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екучесть кадров;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отсутствие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опыта и недостаток знаний у молодых специалистов, сложная адаптация к новым условиям работы;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готовность некоторых специалистов к инновационной деятельности, изучении и внедрении современных технологий;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нерациональное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неравномерное распределение нагрузки на отделения.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5000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476672"/>
            <a:ext cx="77768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Реабилитационный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процесс: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dirty="0" smtClean="0"/>
              <a:t>В быстро развивающемся мире люди постоянно сталкиваются с новыми проблемами и трудностями. Что было проблематично 10 лет назад сейчас не актуально. </a:t>
            </a: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недостаточная  активность и вовлеченность родителей в реабилитационную деятельность;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несвоевременная актуализация используемых социальных технологий, форм социального обслуживания;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недостаточное использование информационных технологий в реабилитационном процессе.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анализа деятельности учреждения показывают, что при внешней целостности внутри учреждения сохраняются проблемы и противоречия.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Задачу, стоящую перед учреждением, можно сформулировать как необходимость сохранения достигнутого уровня качества социального обслуживания, существующей динамики инновационного развития за счет актуализации внутреннего потенциала реабилитационного учреждения и развития потенциала внешней среды. </a:t>
            </a:r>
          </a:p>
        </p:txBody>
      </p:sp>
    </p:spTree>
  </p:cSld>
  <p:clrMapOvr>
    <a:masterClrMapping/>
  </p:clrMapOvr>
  <p:transition spd="slow" advTm="5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Стратегическая цель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59340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Создание инновационного многопрофильного учреждения, оказывающего актуальные и рентабельные социальные услуги, обеспечивающего возможность удовлетворения индивидуальных потребностей каждого ребенка, находящегося в трудной жизненной ситуации, имеющего ОВЗ, находящегося под угрозой утраты попечения родителей или оставшегося без такового.</a:t>
            </a:r>
            <a:endParaRPr lang="ru-RU" sz="2800" dirty="0"/>
          </a:p>
        </p:txBody>
      </p:sp>
    </p:spTree>
  </p:cSld>
  <p:clrMapOvr>
    <a:masterClrMapping/>
  </p:clrMapOvr>
  <p:transition spd="slow" advTm="5000">
    <p:wedge/>
  </p:transition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0000FF"/>
      </a:dk1>
      <a:lt1>
        <a:srgbClr val="FFFF99"/>
      </a:lt1>
      <a:dk2>
        <a:srgbClr val="FFC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1276</Words>
  <Application>Microsoft Office PowerPoint</Application>
  <PresentationFormat>Экран (4:3)</PresentationFormat>
  <Paragraphs>147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МИНИСТЕРСТВО СОЦИАЛЬНОГО РАЗВИТИЯ МОСКОВСКОЙ ОБЛАСТИ   Государственное казенное учреждение социального обслуживания Московской области «Клинский социально-реабилитационный центр для несовершеннолетних «Согласие» </vt:lpstr>
      <vt:lpstr>Категории населения</vt:lpstr>
      <vt:lpstr>Формы социальной работы</vt:lpstr>
      <vt:lpstr>Анализ внешней среды</vt:lpstr>
      <vt:lpstr>Проблемы социума</vt:lpstr>
      <vt:lpstr>Анализ внутренней среды Учреждения.  </vt:lpstr>
      <vt:lpstr>Слайд 7</vt:lpstr>
      <vt:lpstr>Слайд 8</vt:lpstr>
      <vt:lpstr>Стратегическая цель</vt:lpstr>
      <vt:lpstr>Задачи программы: </vt:lpstr>
      <vt:lpstr>Результатом реализации программы развития станет:</vt:lpstr>
      <vt:lpstr>2. Развитие реабилитационного процесса.  При помощи социальных технологий можно своевременно снимать социальное напряжение, разрешать индивидуальные и коллективные социальные конфликты получателей социальных услуг, принимать и реализовывать оптимальные управленческие решения в рамках реабилитационного процесса.</vt:lpstr>
      <vt:lpstr>Слайд 13</vt:lpstr>
      <vt:lpstr>Организация временной занятости несовершеннолетних и профориентация </vt:lpstr>
      <vt:lpstr>Слайд 15</vt:lpstr>
      <vt:lpstr>Слайд 16</vt:lpstr>
      <vt:lpstr>4. Развитие материально-технического обеспечения.</vt:lpstr>
      <vt:lpstr>Слайд 18</vt:lpstr>
      <vt:lpstr>«Мокрая» комната</vt:lpstr>
      <vt:lpstr>Игровая комната для дошкольников</vt:lpstr>
      <vt:lpstr>Слайд 21</vt:lpstr>
      <vt:lpstr>Слайд 22</vt:lpstr>
      <vt:lpstr>Слайд 23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МИНИСТРЕСТВО СОЦИАЛЬНОГО РАЗВИТИЯ МОСКОВСКОЙ ОБЛАСТИ   Государственное казенное учреждение социального обслуживания Московской области «Клинский социально-реабилитационный центр для несовершеннолетних «Согласие»</dc:title>
  <dc:creator>Галина Николаевна</dc:creator>
  <cp:lastModifiedBy>Галина Николаевна</cp:lastModifiedBy>
  <cp:revision>107</cp:revision>
  <dcterms:created xsi:type="dcterms:W3CDTF">2018-11-20T11:13:19Z</dcterms:created>
  <dcterms:modified xsi:type="dcterms:W3CDTF">2019-11-13T09:26:11Z</dcterms:modified>
</cp:coreProperties>
</file>